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Dosis Light"/>
      <p:regular r:id="rId32"/>
      <p:bold r:id="rId33"/>
    </p:embeddedFont>
    <p:embeddedFont>
      <p:font typeface="Dosis"/>
      <p:regular r:id="rId34"/>
      <p:bold r:id="rId35"/>
    </p:embeddedFont>
    <p:embeddedFont>
      <p:font typeface="Pontano Sans"/>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B5A0A4-00B6-4CEE-94BE-6E970F6AE0F8}">
  <a:tblStyle styleId="{5AB5A0A4-00B6-4CEE-94BE-6E970F6AE0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DosisLight-bold.fntdata"/><Relationship Id="rId10" Type="http://schemas.openxmlformats.org/officeDocument/2006/relationships/slide" Target="slides/slide5.xml"/><Relationship Id="rId32" Type="http://schemas.openxmlformats.org/officeDocument/2006/relationships/font" Target="fonts/DosisLight-regular.fntdata"/><Relationship Id="rId13" Type="http://schemas.openxmlformats.org/officeDocument/2006/relationships/slide" Target="slides/slide8.xml"/><Relationship Id="rId35" Type="http://schemas.openxmlformats.org/officeDocument/2006/relationships/font" Target="fonts/Dosis-bold.fntdata"/><Relationship Id="rId12" Type="http://schemas.openxmlformats.org/officeDocument/2006/relationships/slide" Target="slides/slide7.xml"/><Relationship Id="rId34" Type="http://schemas.openxmlformats.org/officeDocument/2006/relationships/font" Target="fonts/Dosis-regular.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PontanoSans-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Bonjour à tous</a:t>
            </a:r>
            <a:endParaRPr/>
          </a:p>
          <a:p>
            <a:pPr indent="0" lvl="0" marL="0" rtl="0" algn="l">
              <a:spcBef>
                <a:spcPts val="0"/>
              </a:spcBef>
              <a:spcAft>
                <a:spcPts val="0"/>
              </a:spcAft>
              <a:buNone/>
            </a:pPr>
            <a:r>
              <a:rPr lang="en"/>
              <a:t>Nous sommes les PlantSpy Girls : moi-mm Marie Laure et ma binome Plant spygirl Ilham EL Bouloumi </a:t>
            </a:r>
            <a:endParaRPr/>
          </a:p>
          <a:p>
            <a:pPr indent="0" lvl="0" marL="0" rtl="0" algn="l">
              <a:spcBef>
                <a:spcPts val="0"/>
              </a:spcBef>
              <a:spcAft>
                <a:spcPts val="0"/>
              </a:spcAft>
              <a:buNone/>
            </a:pPr>
            <a:r>
              <a:rPr lang="en"/>
              <a:t>Aujourd’hui nous allons vous </a:t>
            </a:r>
            <a:r>
              <a:rPr lang="en"/>
              <a:t>présenter</a:t>
            </a:r>
            <a:r>
              <a:rPr lang="en"/>
              <a:t> notre projet qui consiste à détecter les espèces de plantes et leur état de santé.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Pourquoi PlantSpy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48d25e1b2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48d25e1b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48d25e1b2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48d25e1b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4d345b7d8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4d345b7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48d25e1b2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48d25e1b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48d25e1b2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48d25e1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4d345b7d8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4d345b7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48d25e1b2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48d25e1b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4d345b7d8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4d345b7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4d345b7d8_0_3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4d345b7d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48d25e1b2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48d25e1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 En effet, il existe dans le monde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C’est dans ce contexte là que s’inscrit la mission de PlantSpy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4d345b7d8_0_7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4d345b7d8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4d345b7d8_0_7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4d345b7d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4d345b7d8_0_8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4d345b7d8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4d345b7d8_0_4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4d345b7d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9eef7739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9eef7739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9eef77396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9eef7739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9eef77396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9eef7739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48d25e1b2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48d25e1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4d345b7d8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4d345b7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 Pour répondre aux objectifs du projets, nous avons suivi les étapes suivantes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4d345b7d8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4d345b7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48d25e1b2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48d25e1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4d345b7d8_0_4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4d345b7d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48d25e1b2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48d25e1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Ilham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4d345b7d8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4d345b7d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93" cy="5143522"/>
          </a:xfrm>
          <a:custGeom>
            <a:rect b="b" l="l" r="r" t="t"/>
            <a:pathLst>
              <a:path extrusionOk="0" h="53026" w="94269">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4136135"/>
            <a:ext cx="1085915" cy="1007345"/>
          </a:xfrm>
          <a:custGeom>
            <a:rect b="b" l="l" r="r" t="t"/>
            <a:pathLst>
              <a:path extrusionOk="0" h="10385" w="11195">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936023" cy="2500369"/>
          </a:xfrm>
          <a:custGeom>
            <a:rect b="b" l="l" r="r" t="t"/>
            <a:pathLst>
              <a:path extrusionOk="0" h="25777" w="19959">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221665" y="0"/>
            <a:ext cx="971649" cy="843027"/>
          </a:xfrm>
          <a:custGeom>
            <a:rect b="b" l="l" r="r" t="t"/>
            <a:pathLst>
              <a:path extrusionOk="0" h="8691" w="10017">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4918075" y="1991850"/>
            <a:ext cx="39579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90" name="Shape 90"/>
        <p:cNvGrpSpPr/>
        <p:nvPr/>
      </p:nvGrpSpPr>
      <p:grpSpPr>
        <a:xfrm>
          <a:off x="0" y="0"/>
          <a:ext cx="0" cy="0"/>
          <a:chOff x="0" y="0"/>
          <a:chExt cx="0" cy="0"/>
        </a:xfrm>
      </p:grpSpPr>
      <p:sp>
        <p:nvSpPr>
          <p:cNvPr id="91" name="Google Shape;91;p1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eaves">
  <p:cSld name="BLANK_2">
    <p:bg>
      <p:bgPr>
        <a:solidFill>
          <a:schemeClr val="accent1"/>
        </a:solidFill>
      </p:bgPr>
    </p:bg>
    <p:spTree>
      <p:nvGrpSpPr>
        <p:cNvPr id="92" name="Shape 92"/>
        <p:cNvGrpSpPr/>
        <p:nvPr/>
      </p:nvGrpSpPr>
      <p:grpSpPr>
        <a:xfrm>
          <a:off x="0" y="0"/>
          <a:ext cx="0" cy="0"/>
          <a:chOff x="0" y="0"/>
          <a:chExt cx="0" cy="0"/>
        </a:xfrm>
      </p:grpSpPr>
      <p:sp>
        <p:nvSpPr>
          <p:cNvPr id="93" name="Google Shape;93;p12"/>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2"/>
          <p:cNvSpPr/>
          <p:nvPr/>
        </p:nvSpPr>
        <p:spPr>
          <a:xfrm rot="3560713">
            <a:off x="7919979" y="4139908"/>
            <a:ext cx="1129759" cy="685684"/>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rot="1619439">
            <a:off x="7518911" y="3963338"/>
            <a:ext cx="440102" cy="657294"/>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rot="-5564790">
            <a:off x="1156803" y="211500"/>
            <a:ext cx="672035" cy="536827"/>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p:nvPr/>
        </p:nvSpPr>
        <p:spPr>
          <a:xfrm rot="8585060">
            <a:off x="241104" y="264328"/>
            <a:ext cx="975659" cy="1597185"/>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chemeClr val="accent2"/>
        </a:solidFill>
      </p:bgPr>
    </p:bg>
    <p:spTree>
      <p:nvGrpSpPr>
        <p:cNvPr id="98" name="Shape 98"/>
        <p:cNvGrpSpPr/>
        <p:nvPr/>
      </p:nvGrpSpPr>
      <p:grpSpPr>
        <a:xfrm>
          <a:off x="0" y="0"/>
          <a:ext cx="0" cy="0"/>
          <a:chOff x="0" y="0"/>
          <a:chExt cx="0" cy="0"/>
        </a:xfrm>
      </p:grpSpPr>
      <p:sp>
        <p:nvSpPr>
          <p:cNvPr id="99" name="Google Shape;99;p1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3"/>
          <p:cNvSpPr/>
          <p:nvPr/>
        </p:nvSpPr>
        <p:spPr>
          <a:xfrm rot="3560713">
            <a:off x="7919979" y="4139908"/>
            <a:ext cx="1129759" cy="685684"/>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1619439">
            <a:off x="7518911" y="3963338"/>
            <a:ext cx="440102" cy="657294"/>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5564790">
            <a:off x="1156803" y="211500"/>
            <a:ext cx="672035" cy="536827"/>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8585060">
            <a:off x="241104" y="264328"/>
            <a:ext cx="975659" cy="1597185"/>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3954" cy="5143389"/>
          </a:xfrm>
          <a:custGeom>
            <a:rect b="b" l="l" r="r" t="t"/>
            <a:pathLst>
              <a:path extrusionOk="0" h="53026" w="9427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235802" y="2802078"/>
            <a:ext cx="1905613" cy="1255536"/>
          </a:xfrm>
          <a:custGeom>
            <a:rect b="b" l="l" r="r" t="t"/>
            <a:pathLst>
              <a:path extrusionOk="0" h="12944" w="19646">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0" y="4136091"/>
            <a:ext cx="1085984" cy="1007319"/>
          </a:xfrm>
          <a:custGeom>
            <a:rect b="b" l="l" r="r" t="t"/>
            <a:pathLst>
              <a:path extrusionOk="0" h="10385" w="11196">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
        <p:nvSpPr>
          <p:cNvPr id="19" name="Google Shape;19;p3"/>
          <p:cNvSpPr/>
          <p:nvPr/>
        </p:nvSpPr>
        <p:spPr>
          <a:xfrm>
            <a:off x="0" y="0"/>
            <a:ext cx="1936070" cy="2500305"/>
          </a:xfrm>
          <a:custGeom>
            <a:rect b="b" l="l" r="r" t="t"/>
            <a:pathLst>
              <a:path extrusionOk="0" h="25777" w="1996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
        <p:nvSpPr>
          <p:cNvPr id="20" name="Google Shape;20;p3"/>
          <p:cNvSpPr/>
          <p:nvPr/>
        </p:nvSpPr>
        <p:spPr>
          <a:xfrm>
            <a:off x="2221739" y="0"/>
            <a:ext cx="971624" cy="843005"/>
          </a:xfrm>
          <a:custGeom>
            <a:rect b="b" l="l" r="r" t="t"/>
            <a:pathLst>
              <a:path extrusionOk="0" h="8691" w="10017">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
        <p:nvSpPr>
          <p:cNvPr id="21" name="Google Shape;21;p3"/>
          <p:cNvSpPr/>
          <p:nvPr/>
        </p:nvSpPr>
        <p:spPr>
          <a:xfrm>
            <a:off x="1680587" y="3914645"/>
            <a:ext cx="1491337" cy="1228764"/>
          </a:xfrm>
          <a:custGeom>
            <a:rect b="b" l="l" r="r" t="t"/>
            <a:pathLst>
              <a:path extrusionOk="0" h="12668" w="15375">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ctrTitle"/>
          </p:nvPr>
        </p:nvSpPr>
        <p:spPr>
          <a:xfrm>
            <a:off x="5349175" y="1964350"/>
            <a:ext cx="31089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23" name="Google Shape;23;p3"/>
          <p:cNvSpPr txBox="1"/>
          <p:nvPr>
            <p:ph idx="1" type="subTitle"/>
          </p:nvPr>
        </p:nvSpPr>
        <p:spPr>
          <a:xfrm>
            <a:off x="5349175" y="3221054"/>
            <a:ext cx="310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 name="Shape 24"/>
        <p:cNvGrpSpPr/>
        <p:nvPr/>
      </p:nvGrpSpPr>
      <p:grpSpPr>
        <a:xfrm>
          <a:off x="0" y="0"/>
          <a:ext cx="0" cy="0"/>
          <a:chOff x="0" y="0"/>
          <a:chExt cx="0" cy="0"/>
        </a:xfrm>
      </p:grpSpPr>
      <p:sp>
        <p:nvSpPr>
          <p:cNvPr id="25" name="Google Shape;25;p4"/>
          <p:cNvSpPr/>
          <p:nvPr/>
        </p:nvSpPr>
        <p:spPr>
          <a:xfrm>
            <a:off x="0" y="0"/>
            <a:ext cx="9144093" cy="5143522"/>
          </a:xfrm>
          <a:custGeom>
            <a:rect b="b" l="l" r="r" t="t"/>
            <a:pathLst>
              <a:path extrusionOk="0" h="53026" w="94269">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1650244" y="3237827"/>
            <a:ext cx="930521" cy="1355672"/>
          </a:xfrm>
          <a:custGeom>
            <a:rect b="b" l="l" r="r" t="t"/>
            <a:pathLst>
              <a:path extrusionOk="0" h="13976" w="9593">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602686" y="3512916"/>
            <a:ext cx="1278848" cy="1021604"/>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991883" y="3961149"/>
            <a:ext cx="566286" cy="927029"/>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0" y="2514602"/>
            <a:ext cx="1378855" cy="1907408"/>
          </a:xfrm>
          <a:custGeom>
            <a:rect b="b" l="l" r="r" t="t"/>
            <a:pathLst>
              <a:path extrusionOk="0" h="19664" w="14215">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114578" y="0"/>
            <a:ext cx="1107352" cy="964471"/>
          </a:xfrm>
          <a:custGeom>
            <a:rect b="b" l="l" r="r" t="t"/>
            <a:pathLst>
              <a:path extrusionOk="0" h="9943" w="11416">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600940" y="421461"/>
            <a:ext cx="1543076" cy="2686124"/>
          </a:xfrm>
          <a:custGeom>
            <a:rect b="b" l="l" r="r" t="t"/>
            <a:pathLst>
              <a:path extrusionOk="0" h="27692" w="15908">
                <a:moveTo>
                  <a:pt x="13846" y="1"/>
                </a:moveTo>
                <a:lnTo>
                  <a:pt x="13128" y="19"/>
                </a:lnTo>
                <a:lnTo>
                  <a:pt x="12428" y="74"/>
                </a:lnTo>
                <a:lnTo>
                  <a:pt x="11729" y="166"/>
                </a:lnTo>
                <a:lnTo>
                  <a:pt x="11047" y="277"/>
                </a:lnTo>
                <a:lnTo>
                  <a:pt x="10384" y="442"/>
                </a:lnTo>
                <a:lnTo>
                  <a:pt x="9722" y="627"/>
                </a:lnTo>
                <a:lnTo>
                  <a:pt x="9077" y="848"/>
                </a:lnTo>
                <a:lnTo>
                  <a:pt x="8451" y="1087"/>
                </a:lnTo>
                <a:lnTo>
                  <a:pt x="7844" y="1363"/>
                </a:lnTo>
                <a:lnTo>
                  <a:pt x="7255" y="1676"/>
                </a:lnTo>
                <a:lnTo>
                  <a:pt x="6665" y="2007"/>
                </a:lnTo>
                <a:lnTo>
                  <a:pt x="6113" y="2357"/>
                </a:lnTo>
                <a:lnTo>
                  <a:pt x="5561" y="2744"/>
                </a:lnTo>
                <a:lnTo>
                  <a:pt x="5045" y="3167"/>
                </a:lnTo>
                <a:lnTo>
                  <a:pt x="4530" y="3591"/>
                </a:lnTo>
                <a:lnTo>
                  <a:pt x="4051" y="4051"/>
                </a:lnTo>
                <a:lnTo>
                  <a:pt x="3591" y="4530"/>
                </a:lnTo>
                <a:lnTo>
                  <a:pt x="3167" y="5045"/>
                </a:lnTo>
                <a:lnTo>
                  <a:pt x="2744" y="5561"/>
                </a:lnTo>
                <a:lnTo>
                  <a:pt x="2357" y="6113"/>
                </a:lnTo>
                <a:lnTo>
                  <a:pt x="2007" y="6666"/>
                </a:lnTo>
                <a:lnTo>
                  <a:pt x="1676" y="7255"/>
                </a:lnTo>
                <a:lnTo>
                  <a:pt x="1363" y="7844"/>
                </a:lnTo>
                <a:lnTo>
                  <a:pt x="1087" y="8452"/>
                </a:lnTo>
                <a:lnTo>
                  <a:pt x="847" y="9078"/>
                </a:lnTo>
                <a:lnTo>
                  <a:pt x="626" y="9722"/>
                </a:lnTo>
                <a:lnTo>
                  <a:pt x="442" y="10385"/>
                </a:lnTo>
                <a:lnTo>
                  <a:pt x="276" y="11048"/>
                </a:lnTo>
                <a:lnTo>
                  <a:pt x="166" y="11729"/>
                </a:lnTo>
                <a:lnTo>
                  <a:pt x="74" y="12428"/>
                </a:lnTo>
                <a:lnTo>
                  <a:pt x="19" y="13128"/>
                </a:lnTo>
                <a:lnTo>
                  <a:pt x="0" y="13846"/>
                </a:lnTo>
                <a:lnTo>
                  <a:pt x="19" y="14564"/>
                </a:lnTo>
                <a:lnTo>
                  <a:pt x="74" y="15264"/>
                </a:lnTo>
                <a:lnTo>
                  <a:pt x="166" y="15964"/>
                </a:lnTo>
                <a:lnTo>
                  <a:pt x="276" y="16645"/>
                </a:lnTo>
                <a:lnTo>
                  <a:pt x="442" y="17308"/>
                </a:lnTo>
                <a:lnTo>
                  <a:pt x="626" y="17970"/>
                </a:lnTo>
                <a:lnTo>
                  <a:pt x="847" y="18615"/>
                </a:lnTo>
                <a:lnTo>
                  <a:pt x="1087" y="19241"/>
                </a:lnTo>
                <a:lnTo>
                  <a:pt x="1363" y="19848"/>
                </a:lnTo>
                <a:lnTo>
                  <a:pt x="1676" y="20438"/>
                </a:lnTo>
                <a:lnTo>
                  <a:pt x="2007" y="21027"/>
                </a:lnTo>
                <a:lnTo>
                  <a:pt x="2357" y="21579"/>
                </a:lnTo>
                <a:lnTo>
                  <a:pt x="2744" y="22131"/>
                </a:lnTo>
                <a:lnTo>
                  <a:pt x="3167" y="22647"/>
                </a:lnTo>
                <a:lnTo>
                  <a:pt x="3591" y="23162"/>
                </a:lnTo>
                <a:lnTo>
                  <a:pt x="4051" y="23641"/>
                </a:lnTo>
                <a:lnTo>
                  <a:pt x="4530" y="24101"/>
                </a:lnTo>
                <a:lnTo>
                  <a:pt x="5045" y="24525"/>
                </a:lnTo>
                <a:lnTo>
                  <a:pt x="5561" y="24948"/>
                </a:lnTo>
                <a:lnTo>
                  <a:pt x="6113" y="25335"/>
                </a:lnTo>
                <a:lnTo>
                  <a:pt x="6665" y="25685"/>
                </a:lnTo>
                <a:lnTo>
                  <a:pt x="7255" y="26016"/>
                </a:lnTo>
                <a:lnTo>
                  <a:pt x="7844" y="26329"/>
                </a:lnTo>
                <a:lnTo>
                  <a:pt x="8451" y="26605"/>
                </a:lnTo>
                <a:lnTo>
                  <a:pt x="9077" y="26845"/>
                </a:lnTo>
                <a:lnTo>
                  <a:pt x="9722" y="27066"/>
                </a:lnTo>
                <a:lnTo>
                  <a:pt x="10384" y="27250"/>
                </a:lnTo>
                <a:lnTo>
                  <a:pt x="11047" y="27416"/>
                </a:lnTo>
                <a:lnTo>
                  <a:pt x="11729" y="27526"/>
                </a:lnTo>
                <a:lnTo>
                  <a:pt x="12428" y="27618"/>
                </a:lnTo>
                <a:lnTo>
                  <a:pt x="13128" y="27673"/>
                </a:lnTo>
                <a:lnTo>
                  <a:pt x="13846" y="27692"/>
                </a:lnTo>
                <a:lnTo>
                  <a:pt x="14361" y="27673"/>
                </a:lnTo>
                <a:lnTo>
                  <a:pt x="14895" y="27655"/>
                </a:lnTo>
                <a:lnTo>
                  <a:pt x="15392" y="27600"/>
                </a:lnTo>
                <a:lnTo>
                  <a:pt x="15908" y="27544"/>
                </a:lnTo>
                <a:lnTo>
                  <a:pt x="15908" y="148"/>
                </a:lnTo>
                <a:lnTo>
                  <a:pt x="15392" y="93"/>
                </a:lnTo>
                <a:lnTo>
                  <a:pt x="14895" y="37"/>
                </a:lnTo>
                <a:lnTo>
                  <a:pt x="14361" y="19"/>
                </a:lnTo>
                <a:lnTo>
                  <a:pt x="13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3344575" y="1323600"/>
            <a:ext cx="3859200" cy="819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Clr>
                <a:schemeClr val="accent2"/>
              </a:buClr>
              <a:buSzPts val="2600"/>
              <a:buChar char="⊷"/>
              <a:defRPr i="1" sz="2600">
                <a:solidFill>
                  <a:schemeClr val="accent2"/>
                </a:solidFill>
              </a:defRPr>
            </a:lvl1pPr>
            <a:lvl2pPr indent="-393700" lvl="1" marL="914400" rtl="0">
              <a:spcBef>
                <a:spcPts val="0"/>
              </a:spcBef>
              <a:spcAft>
                <a:spcPts val="0"/>
              </a:spcAft>
              <a:buClr>
                <a:schemeClr val="accent2"/>
              </a:buClr>
              <a:buSzPts val="2600"/>
              <a:buChar char="⊶"/>
              <a:defRPr i="1" sz="2600">
                <a:solidFill>
                  <a:schemeClr val="accent2"/>
                </a:solidFill>
              </a:defRPr>
            </a:lvl2pPr>
            <a:lvl3pPr indent="-393700" lvl="2" marL="1371600" rtl="0">
              <a:spcBef>
                <a:spcPts val="0"/>
              </a:spcBef>
              <a:spcAft>
                <a:spcPts val="0"/>
              </a:spcAft>
              <a:buClr>
                <a:schemeClr val="accent2"/>
              </a:buClr>
              <a:buSzPts val="2600"/>
              <a:buChar char="⊸"/>
              <a:defRPr i="1" sz="2600">
                <a:solidFill>
                  <a:schemeClr val="accent2"/>
                </a:solidFill>
              </a:defRPr>
            </a:lvl3pPr>
            <a:lvl4pPr indent="-393700" lvl="3" marL="1828800" rtl="0">
              <a:spcBef>
                <a:spcPts val="0"/>
              </a:spcBef>
              <a:spcAft>
                <a:spcPts val="0"/>
              </a:spcAft>
              <a:buClr>
                <a:schemeClr val="accent2"/>
              </a:buClr>
              <a:buSzPts val="2600"/>
              <a:buChar char="●"/>
              <a:defRPr i="1" sz="2600">
                <a:solidFill>
                  <a:schemeClr val="accent2"/>
                </a:solidFill>
              </a:defRPr>
            </a:lvl4pPr>
            <a:lvl5pPr indent="-393700" lvl="4" marL="2286000" rtl="0">
              <a:spcBef>
                <a:spcPts val="0"/>
              </a:spcBef>
              <a:spcAft>
                <a:spcPts val="0"/>
              </a:spcAft>
              <a:buClr>
                <a:schemeClr val="accent2"/>
              </a:buClr>
              <a:buSzPts val="2600"/>
              <a:buChar char="○"/>
              <a:defRPr i="1" sz="2600">
                <a:solidFill>
                  <a:schemeClr val="accent2"/>
                </a:solidFill>
              </a:defRPr>
            </a:lvl5pPr>
            <a:lvl6pPr indent="-393700" lvl="5" marL="2743200" rtl="0">
              <a:spcBef>
                <a:spcPts val="0"/>
              </a:spcBef>
              <a:spcAft>
                <a:spcPts val="0"/>
              </a:spcAft>
              <a:buClr>
                <a:schemeClr val="accent2"/>
              </a:buClr>
              <a:buSzPts val="2600"/>
              <a:buChar char="■"/>
              <a:defRPr i="1" sz="2600">
                <a:solidFill>
                  <a:schemeClr val="accent2"/>
                </a:solidFill>
              </a:defRPr>
            </a:lvl6pPr>
            <a:lvl7pPr indent="-393700" lvl="6" marL="3200400" rtl="0">
              <a:spcBef>
                <a:spcPts val="0"/>
              </a:spcBef>
              <a:spcAft>
                <a:spcPts val="0"/>
              </a:spcAft>
              <a:buClr>
                <a:schemeClr val="accent2"/>
              </a:buClr>
              <a:buSzPts val="2600"/>
              <a:buChar char="●"/>
              <a:defRPr i="1" sz="2600">
                <a:solidFill>
                  <a:schemeClr val="accent2"/>
                </a:solidFill>
              </a:defRPr>
            </a:lvl7pPr>
            <a:lvl8pPr indent="-393700" lvl="7" marL="3657600" rtl="0">
              <a:spcBef>
                <a:spcPts val="0"/>
              </a:spcBef>
              <a:spcAft>
                <a:spcPts val="0"/>
              </a:spcAft>
              <a:buClr>
                <a:schemeClr val="accent2"/>
              </a:buClr>
              <a:buSzPts val="2600"/>
              <a:buChar char="○"/>
              <a:defRPr i="1" sz="2600">
                <a:solidFill>
                  <a:schemeClr val="accent2"/>
                </a:solidFill>
              </a:defRPr>
            </a:lvl8pPr>
            <a:lvl9pPr indent="-393700" lvl="8" marL="4114800">
              <a:spcBef>
                <a:spcPts val="0"/>
              </a:spcBef>
              <a:spcAft>
                <a:spcPts val="0"/>
              </a:spcAft>
              <a:buClr>
                <a:schemeClr val="accent2"/>
              </a:buClr>
              <a:buSzPts val="2600"/>
              <a:buChar char="■"/>
              <a:defRPr i="1" sz="2600">
                <a:solidFill>
                  <a:schemeClr val="accent2"/>
                </a:solidFill>
              </a:defRPr>
            </a:lvl9pPr>
          </a:lstStyle>
          <a:p/>
        </p:txBody>
      </p:sp>
      <p:sp>
        <p:nvSpPr>
          <p:cNvPr id="33" name="Google Shape;33;p4"/>
          <p:cNvSpPr txBox="1"/>
          <p:nvPr/>
        </p:nvSpPr>
        <p:spPr>
          <a:xfrm>
            <a:off x="1531725" y="1092169"/>
            <a:ext cx="1957200" cy="65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600">
                <a:solidFill>
                  <a:schemeClr val="dk1"/>
                </a:solidFill>
                <a:latin typeface="Dosis"/>
                <a:ea typeface="Dosis"/>
                <a:cs typeface="Dosis"/>
                <a:sym typeface="Dosis"/>
              </a:rPr>
              <a:t>“</a:t>
            </a:r>
            <a:endParaRPr sz="9600">
              <a:solidFill>
                <a:schemeClr val="dk1"/>
              </a:solidFill>
              <a:latin typeface="Dosis"/>
              <a:ea typeface="Dosis"/>
              <a:cs typeface="Dosis"/>
              <a:sym typeface="Dosis"/>
            </a:endParaRPr>
          </a:p>
        </p:txBody>
      </p:sp>
      <p:sp>
        <p:nvSpPr>
          <p:cNvPr id="34" name="Google Shape;34;p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5" name="Shape 35"/>
        <p:cNvGrpSpPr/>
        <p:nvPr/>
      </p:nvGrpSpPr>
      <p:grpSpPr>
        <a:xfrm>
          <a:off x="0" y="0"/>
          <a:ext cx="0" cy="0"/>
          <a:chOff x="0" y="0"/>
          <a:chExt cx="0" cy="0"/>
        </a:xfrm>
      </p:grpSpPr>
      <p:sp>
        <p:nvSpPr>
          <p:cNvPr id="36" name="Google Shape;36;p5"/>
          <p:cNvSpPr/>
          <p:nvPr/>
        </p:nvSpPr>
        <p:spPr>
          <a:xfrm>
            <a:off x="0" y="0"/>
            <a:ext cx="9144093" cy="5143522"/>
          </a:xfrm>
          <a:custGeom>
            <a:rect b="b" l="l" r="r" t="t"/>
            <a:pathLst>
              <a:path extrusionOk="0" h="53026" w="94269">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528548" y="1071451"/>
            <a:ext cx="1164582" cy="1832524"/>
          </a:xfrm>
          <a:custGeom>
            <a:rect b="b" l="l" r="r" t="t"/>
            <a:pathLst>
              <a:path extrusionOk="0" h="18892" w="12006">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1192991" y="0"/>
            <a:ext cx="2343229" cy="1357321"/>
          </a:xfrm>
          <a:custGeom>
            <a:rect b="b" l="l" r="r" t="t"/>
            <a:pathLst>
              <a:path extrusionOk="0" h="13993" w="24157">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0" y="3350346"/>
            <a:ext cx="1257314" cy="1793142"/>
          </a:xfrm>
          <a:custGeom>
            <a:rect b="b" l="l" r="r" t="t"/>
            <a:pathLst>
              <a:path extrusionOk="0" h="18486" w="12962">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1" name="Google Shape;41;p5"/>
          <p:cNvSpPr txBox="1"/>
          <p:nvPr>
            <p:ph idx="1" type="body"/>
          </p:nvPr>
        </p:nvSpPr>
        <p:spPr>
          <a:xfrm>
            <a:off x="4320075" y="1694175"/>
            <a:ext cx="4366800" cy="30558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2" name="Google Shape;42;p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43" name="Shape 43"/>
        <p:cNvGrpSpPr/>
        <p:nvPr/>
      </p:nvGrpSpPr>
      <p:grpSpPr>
        <a:xfrm>
          <a:off x="0" y="0"/>
          <a:ext cx="0" cy="0"/>
          <a:chOff x="0" y="0"/>
          <a:chExt cx="0" cy="0"/>
        </a:xfrm>
      </p:grpSpPr>
      <p:sp>
        <p:nvSpPr>
          <p:cNvPr id="44" name="Google Shape;44;p6"/>
          <p:cNvSpPr/>
          <p:nvPr/>
        </p:nvSpPr>
        <p:spPr>
          <a:xfrm>
            <a:off x="0" y="0"/>
            <a:ext cx="9144093" cy="5143522"/>
          </a:xfrm>
          <a:custGeom>
            <a:rect b="b" l="l" r="r" t="t"/>
            <a:pathLst>
              <a:path extrusionOk="0" h="53026" w="94269">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0" y="4136135"/>
            <a:ext cx="1085915" cy="1007345"/>
          </a:xfrm>
          <a:custGeom>
            <a:rect b="b" l="l" r="r" t="t"/>
            <a:pathLst>
              <a:path extrusionOk="0" h="10385" w="11195">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0" y="0"/>
            <a:ext cx="1936023" cy="2500369"/>
          </a:xfrm>
          <a:custGeom>
            <a:rect b="b" l="l" r="r" t="t"/>
            <a:pathLst>
              <a:path extrusionOk="0" h="25777" w="19959">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2221665" y="0"/>
            <a:ext cx="971649" cy="843027"/>
          </a:xfrm>
          <a:custGeom>
            <a:rect b="b" l="l" r="r" t="t"/>
            <a:pathLst>
              <a:path extrusionOk="0" h="8691" w="10017">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title"/>
          </p:nvPr>
        </p:nvSpPr>
        <p:spPr>
          <a:xfrm>
            <a:off x="5242000" y="1198025"/>
            <a:ext cx="3444900" cy="690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 name="Google Shape;49;p6"/>
          <p:cNvSpPr txBox="1"/>
          <p:nvPr>
            <p:ph idx="1" type="body"/>
          </p:nvPr>
        </p:nvSpPr>
        <p:spPr>
          <a:xfrm>
            <a:off x="5242000" y="1998975"/>
            <a:ext cx="3444900" cy="2100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50" name="Google Shape;50;p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1" name="Shape 51"/>
        <p:cNvGrpSpPr/>
        <p:nvPr/>
      </p:nvGrpSpPr>
      <p:grpSpPr>
        <a:xfrm>
          <a:off x="0" y="0"/>
          <a:ext cx="0" cy="0"/>
          <a:chOff x="0" y="0"/>
          <a:chExt cx="0" cy="0"/>
        </a:xfrm>
      </p:grpSpPr>
      <p:sp>
        <p:nvSpPr>
          <p:cNvPr id="52" name="Google Shape;52;p7"/>
          <p:cNvSpPr/>
          <p:nvPr/>
        </p:nvSpPr>
        <p:spPr>
          <a:xfrm>
            <a:off x="0" y="0"/>
            <a:ext cx="9143954" cy="5143389"/>
          </a:xfrm>
          <a:custGeom>
            <a:rect b="b" l="l" r="r" t="t"/>
            <a:pathLst>
              <a:path extrusionOk="0" h="53026" w="9427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2007373" y="2801981"/>
            <a:ext cx="1494925" cy="907315"/>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758744">
            <a:off x="1198314" y="3395329"/>
            <a:ext cx="582376" cy="869781"/>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1993115" y="0"/>
            <a:ext cx="1828888" cy="1393078"/>
          </a:xfrm>
          <a:custGeom>
            <a:rect b="b" l="l" r="r" t="t"/>
            <a:pathLst>
              <a:path extrusionOk="0" h="14362" w="18855">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1793105" y="4243274"/>
            <a:ext cx="1271637" cy="900137"/>
          </a:xfrm>
          <a:custGeom>
            <a:rect b="b" l="l" r="r" t="t"/>
            <a:pathLst>
              <a:path extrusionOk="0" h="9280" w="1311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0" y="2907418"/>
            <a:ext cx="971624" cy="1607346"/>
          </a:xfrm>
          <a:custGeom>
            <a:rect b="b" l="l" r="r" t="t"/>
            <a:pathLst>
              <a:path extrusionOk="0" h="16571" w="10017">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type="title"/>
          </p:nvPr>
        </p:nvSpPr>
        <p:spPr>
          <a:xfrm>
            <a:off x="3822000" y="893225"/>
            <a:ext cx="4864800" cy="690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9" name="Google Shape;59;p7"/>
          <p:cNvSpPr txBox="1"/>
          <p:nvPr>
            <p:ph idx="1" type="body"/>
          </p:nvPr>
        </p:nvSpPr>
        <p:spPr>
          <a:xfrm>
            <a:off x="3822000" y="1725900"/>
            <a:ext cx="2361300" cy="3024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0" name="Google Shape;60;p7"/>
          <p:cNvSpPr txBox="1"/>
          <p:nvPr>
            <p:ph idx="2" type="body"/>
          </p:nvPr>
        </p:nvSpPr>
        <p:spPr>
          <a:xfrm>
            <a:off x="6325498" y="1725900"/>
            <a:ext cx="2361300" cy="3024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1" name="Google Shape;61;p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2" name="Shape 62"/>
        <p:cNvGrpSpPr/>
        <p:nvPr/>
      </p:nvGrpSpPr>
      <p:grpSpPr>
        <a:xfrm>
          <a:off x="0" y="0"/>
          <a:ext cx="0" cy="0"/>
          <a:chOff x="0" y="0"/>
          <a:chExt cx="0" cy="0"/>
        </a:xfrm>
      </p:grpSpPr>
      <p:sp>
        <p:nvSpPr>
          <p:cNvPr id="63" name="Google Shape;63;p8"/>
          <p:cNvSpPr/>
          <p:nvPr/>
        </p:nvSpPr>
        <p:spPr>
          <a:xfrm>
            <a:off x="0" y="0"/>
            <a:ext cx="9143954" cy="5143389"/>
          </a:xfrm>
          <a:custGeom>
            <a:rect b="b" l="l" r="r" t="t"/>
            <a:pathLst>
              <a:path extrusionOk="0" h="53026" w="9427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2007373" y="2801981"/>
            <a:ext cx="1494925" cy="907315"/>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758744">
            <a:off x="1198314" y="3395329"/>
            <a:ext cx="582376" cy="869781"/>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1993115" y="0"/>
            <a:ext cx="1828888" cy="1393078"/>
          </a:xfrm>
          <a:custGeom>
            <a:rect b="b" l="l" r="r" t="t"/>
            <a:pathLst>
              <a:path extrusionOk="0" h="14362" w="18855">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1793105" y="4243274"/>
            <a:ext cx="1271637" cy="900137"/>
          </a:xfrm>
          <a:custGeom>
            <a:rect b="b" l="l" r="r" t="t"/>
            <a:pathLst>
              <a:path extrusionOk="0" h="9280" w="1311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0" y="2907418"/>
            <a:ext cx="971624" cy="1607346"/>
          </a:xfrm>
          <a:custGeom>
            <a:rect b="b" l="l" r="r" t="t"/>
            <a:pathLst>
              <a:path extrusionOk="0" h="16571" w="10017">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3822000" y="893225"/>
            <a:ext cx="4864800" cy="690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0" name="Google Shape;70;p8"/>
          <p:cNvSpPr txBox="1"/>
          <p:nvPr>
            <p:ph idx="1" type="body"/>
          </p:nvPr>
        </p:nvSpPr>
        <p:spPr>
          <a:xfrm>
            <a:off x="3822000" y="1777175"/>
            <a:ext cx="1547400" cy="299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1" name="Google Shape;71;p8"/>
          <p:cNvSpPr txBox="1"/>
          <p:nvPr>
            <p:ph idx="2" type="body"/>
          </p:nvPr>
        </p:nvSpPr>
        <p:spPr>
          <a:xfrm>
            <a:off x="5448638" y="1777175"/>
            <a:ext cx="1547400" cy="299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2" name="Google Shape;72;p8"/>
          <p:cNvSpPr txBox="1"/>
          <p:nvPr>
            <p:ph idx="3" type="body"/>
          </p:nvPr>
        </p:nvSpPr>
        <p:spPr>
          <a:xfrm>
            <a:off x="7075276" y="1777175"/>
            <a:ext cx="1547400" cy="299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3" name="Google Shape;73;p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9"/>
          <p:cNvSpPr/>
          <p:nvPr/>
        </p:nvSpPr>
        <p:spPr>
          <a:xfrm>
            <a:off x="0" y="0"/>
            <a:ext cx="9143954" cy="5143389"/>
          </a:xfrm>
          <a:custGeom>
            <a:rect b="b" l="l" r="r" t="t"/>
            <a:pathLst>
              <a:path extrusionOk="0" h="53026" w="9427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2007373" y="2801981"/>
            <a:ext cx="1494925" cy="907315"/>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758744">
            <a:off x="1198314" y="3395329"/>
            <a:ext cx="582376" cy="869781"/>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1993115" y="0"/>
            <a:ext cx="1828888" cy="1393078"/>
          </a:xfrm>
          <a:custGeom>
            <a:rect b="b" l="l" r="r" t="t"/>
            <a:pathLst>
              <a:path extrusionOk="0" h="14362" w="18855">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1793105" y="4243274"/>
            <a:ext cx="1271637" cy="900137"/>
          </a:xfrm>
          <a:custGeom>
            <a:rect b="b" l="l" r="r" t="t"/>
            <a:pathLst>
              <a:path extrusionOk="0" h="9280" w="1311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0" y="2907418"/>
            <a:ext cx="971624" cy="1607346"/>
          </a:xfrm>
          <a:custGeom>
            <a:rect b="b" l="l" r="r" t="t"/>
            <a:pathLst>
              <a:path extrusionOk="0" h="16571" w="10017">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82" name="Google Shape;82;p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nvSpPr>
        <p:spPr>
          <a:xfrm>
            <a:off x="0" y="0"/>
            <a:ext cx="9144093" cy="5143522"/>
          </a:xfrm>
          <a:custGeom>
            <a:rect b="b" l="l" r="r" t="t"/>
            <a:pathLst>
              <a:path extrusionOk="0" h="53026" w="94269">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1650244" y="3237827"/>
            <a:ext cx="930521" cy="1355672"/>
          </a:xfrm>
          <a:custGeom>
            <a:rect b="b" l="l" r="r" t="t"/>
            <a:pathLst>
              <a:path extrusionOk="0" h="13976" w="9593">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0" y="2514602"/>
            <a:ext cx="1378855" cy="1907408"/>
          </a:xfrm>
          <a:custGeom>
            <a:rect b="b" l="l" r="r" t="t"/>
            <a:pathLst>
              <a:path extrusionOk="0" h="19664" w="14215">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a:off x="2114578" y="0"/>
            <a:ext cx="1107352" cy="964471"/>
          </a:xfrm>
          <a:custGeom>
            <a:rect b="b" l="l" r="r" t="t"/>
            <a:pathLst>
              <a:path extrusionOk="0" h="9943" w="11416">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txBox="1"/>
          <p:nvPr>
            <p:ph idx="1" type="body"/>
          </p:nvPr>
        </p:nvSpPr>
        <p:spPr>
          <a:xfrm>
            <a:off x="3221925" y="4330100"/>
            <a:ext cx="5464800" cy="519600"/>
          </a:xfrm>
          <a:prstGeom prst="rect">
            <a:avLst/>
          </a:prstGeom>
        </p:spPr>
        <p:txBody>
          <a:bodyPr anchorCtr="0" anchor="t" bIns="91425" lIns="91425" spcFirstLastPara="1" rIns="91425" wrap="square" tIns="91425">
            <a:noAutofit/>
          </a:bodyPr>
          <a:lstStyle>
            <a:lvl1pPr indent="-228600" lvl="0" marL="457200" algn="r">
              <a:spcBef>
                <a:spcPts val="360"/>
              </a:spcBef>
              <a:spcAft>
                <a:spcPts val="0"/>
              </a:spcAft>
              <a:buClr>
                <a:schemeClr val="dk1"/>
              </a:buClr>
              <a:buSzPts val="1800"/>
              <a:buNone/>
              <a:defRPr sz="1800"/>
            </a:lvl1pPr>
          </a:lstStyle>
          <a:p/>
        </p:txBody>
      </p:sp>
      <p:sp>
        <p:nvSpPr>
          <p:cNvPr id="89" name="Google Shape;89;p1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20075" y="893225"/>
            <a:ext cx="4366800" cy="690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1pPr>
            <a:lvl2pPr lvl="1">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2pPr>
            <a:lvl3pPr lvl="2">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3pPr>
            <a:lvl4pPr lvl="3">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4pPr>
            <a:lvl5pPr lvl="4">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5pPr>
            <a:lvl6pPr lvl="5">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6pPr>
            <a:lvl7pPr lvl="6">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7pPr>
            <a:lvl8pPr lvl="7">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8pPr>
            <a:lvl9pPr lvl="8">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9pPr>
          </a:lstStyle>
          <a:p/>
        </p:txBody>
      </p:sp>
      <p:sp>
        <p:nvSpPr>
          <p:cNvPr id="7" name="Google Shape;7;p1"/>
          <p:cNvSpPr txBox="1"/>
          <p:nvPr>
            <p:ph idx="1" type="body"/>
          </p:nvPr>
        </p:nvSpPr>
        <p:spPr>
          <a:xfrm>
            <a:off x="4320075" y="1694182"/>
            <a:ext cx="4366800" cy="3001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indent="-381000" lvl="1" marL="9144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indent="-381000" lvl="2" marL="13716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indent="-381000" lvl="3" marL="18288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indent="-381000" lvl="4" marL="2286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indent="-381000" lvl="5" marL="27432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indent="-381000" lvl="6" marL="32004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indent="-381000" lvl="7" marL="36576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indent="-381000" lvl="8" marL="41148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p:txBody>
      </p:sp>
      <p:sp>
        <p:nvSpPr>
          <p:cNvPr id="8" name="Google Shape;8;p1"/>
          <p:cNvSpPr txBox="1"/>
          <p:nvPr>
            <p:ph idx="12" type="sldNum"/>
          </p:nvPr>
        </p:nvSpPr>
        <p:spPr>
          <a:xfrm>
            <a:off x="76209" y="4749851"/>
            <a:ext cx="548700" cy="393600"/>
          </a:xfrm>
          <a:prstGeom prst="rect">
            <a:avLst/>
          </a:prstGeom>
          <a:noFill/>
          <a:ln>
            <a:noFill/>
          </a:ln>
        </p:spPr>
        <p:txBody>
          <a:bodyPr anchorCtr="0" anchor="ctr" bIns="91425" lIns="91425" spcFirstLastPara="1" rIns="91425" wrap="square" tIns="91425">
            <a:noAutofit/>
          </a:bodyPr>
          <a:lstStyle>
            <a:lvl1pPr lvl="0">
              <a:buNone/>
              <a:defRPr sz="1300">
                <a:solidFill>
                  <a:schemeClr val="accent2"/>
                </a:solidFill>
                <a:latin typeface="Dosis Light"/>
                <a:ea typeface="Dosis Light"/>
                <a:cs typeface="Dosis Light"/>
                <a:sym typeface="Dosis Light"/>
              </a:defRPr>
            </a:lvl1pPr>
            <a:lvl2pPr lvl="1">
              <a:buNone/>
              <a:defRPr sz="1300">
                <a:solidFill>
                  <a:schemeClr val="accent2"/>
                </a:solidFill>
                <a:latin typeface="Dosis Light"/>
                <a:ea typeface="Dosis Light"/>
                <a:cs typeface="Dosis Light"/>
                <a:sym typeface="Dosis Light"/>
              </a:defRPr>
            </a:lvl2pPr>
            <a:lvl3pPr lvl="2">
              <a:buNone/>
              <a:defRPr sz="1300">
                <a:solidFill>
                  <a:schemeClr val="accent2"/>
                </a:solidFill>
                <a:latin typeface="Dosis Light"/>
                <a:ea typeface="Dosis Light"/>
                <a:cs typeface="Dosis Light"/>
                <a:sym typeface="Dosis Light"/>
              </a:defRPr>
            </a:lvl3pPr>
            <a:lvl4pPr lvl="3">
              <a:buNone/>
              <a:defRPr sz="1300">
                <a:solidFill>
                  <a:schemeClr val="accent2"/>
                </a:solidFill>
                <a:latin typeface="Dosis Light"/>
                <a:ea typeface="Dosis Light"/>
                <a:cs typeface="Dosis Light"/>
                <a:sym typeface="Dosis Light"/>
              </a:defRPr>
            </a:lvl4pPr>
            <a:lvl5pPr lvl="4">
              <a:buNone/>
              <a:defRPr sz="1300">
                <a:solidFill>
                  <a:schemeClr val="accent2"/>
                </a:solidFill>
                <a:latin typeface="Dosis Light"/>
                <a:ea typeface="Dosis Light"/>
                <a:cs typeface="Dosis Light"/>
                <a:sym typeface="Dosis Light"/>
              </a:defRPr>
            </a:lvl5pPr>
            <a:lvl6pPr lvl="5">
              <a:buNone/>
              <a:defRPr sz="1300">
                <a:solidFill>
                  <a:schemeClr val="accent2"/>
                </a:solidFill>
                <a:latin typeface="Dosis Light"/>
                <a:ea typeface="Dosis Light"/>
                <a:cs typeface="Dosis Light"/>
                <a:sym typeface="Dosis Light"/>
              </a:defRPr>
            </a:lvl6pPr>
            <a:lvl7pPr lvl="6">
              <a:buNone/>
              <a:defRPr sz="1300">
                <a:solidFill>
                  <a:schemeClr val="accent2"/>
                </a:solidFill>
                <a:latin typeface="Dosis Light"/>
                <a:ea typeface="Dosis Light"/>
                <a:cs typeface="Dosis Light"/>
                <a:sym typeface="Dosis Light"/>
              </a:defRPr>
            </a:lvl7pPr>
            <a:lvl8pPr lvl="7">
              <a:buNone/>
              <a:defRPr sz="1300">
                <a:solidFill>
                  <a:schemeClr val="accent2"/>
                </a:solidFill>
                <a:latin typeface="Dosis Light"/>
                <a:ea typeface="Dosis Light"/>
                <a:cs typeface="Dosis Light"/>
                <a:sym typeface="Dosis Light"/>
              </a:defRPr>
            </a:lvl8pPr>
            <a:lvl9pPr lvl="8">
              <a:buNone/>
              <a:defRPr sz="1300">
                <a:solidFill>
                  <a:schemeClr val="accent2"/>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txBox="1"/>
          <p:nvPr>
            <p:ph type="ctrTitle"/>
          </p:nvPr>
        </p:nvSpPr>
        <p:spPr>
          <a:xfrm>
            <a:off x="4918075" y="1153650"/>
            <a:ext cx="39579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400">
                <a:latin typeface="Dosis"/>
                <a:ea typeface="Dosis"/>
                <a:cs typeface="Dosis"/>
                <a:sym typeface="Dosis"/>
              </a:rPr>
              <a:t>PlantsPy</a:t>
            </a:r>
            <a:endParaRPr b="1" sz="5400">
              <a:latin typeface="Dosis"/>
              <a:ea typeface="Dosis"/>
              <a:cs typeface="Dosis"/>
              <a:sym typeface="Dosis"/>
            </a:endParaRPr>
          </a:p>
          <a:p>
            <a:pPr indent="0" lvl="0" marL="0" rtl="0" algn="ctr">
              <a:spcBef>
                <a:spcPts val="0"/>
              </a:spcBef>
              <a:spcAft>
                <a:spcPts val="0"/>
              </a:spcAft>
              <a:buNone/>
            </a:pPr>
            <a:r>
              <a:rPr lang="en" sz="3600"/>
              <a:t>Your botanist on hand</a:t>
            </a:r>
            <a:endParaRPr sz="3600"/>
          </a:p>
        </p:txBody>
      </p:sp>
      <p:pic>
        <p:nvPicPr>
          <p:cNvPr id="109" name="Google Shape;109;p14"/>
          <p:cNvPicPr preferRelativeResize="0"/>
          <p:nvPr/>
        </p:nvPicPr>
        <p:blipFill rotWithShape="1">
          <a:blip r:embed="rId3">
            <a:alphaModFix/>
          </a:blip>
          <a:srcRect b="0" l="932" r="942" t="0"/>
          <a:stretch/>
        </p:blipFill>
        <p:spPr>
          <a:xfrm>
            <a:off x="224471" y="446550"/>
            <a:ext cx="4608989" cy="4696974"/>
          </a:xfrm>
          <a:custGeom>
            <a:rect b="b" l="l" r="r" t="t"/>
            <a:pathLst>
              <a:path extrusionOk="0" h="21600" w="21061">
                <a:moveTo>
                  <a:pt x="21016" y="0"/>
                </a:moveTo>
                <a:cubicBezTo>
                  <a:pt x="21016" y="0"/>
                  <a:pt x="13076" y="1665"/>
                  <a:pt x="10033" y="5720"/>
                </a:cubicBezTo>
                <a:cubicBezTo>
                  <a:pt x="6991" y="9775"/>
                  <a:pt x="9992" y="14676"/>
                  <a:pt x="9992" y="14676"/>
                </a:cubicBezTo>
                <a:cubicBezTo>
                  <a:pt x="9992" y="14676"/>
                  <a:pt x="15513" y="16226"/>
                  <a:pt x="18557" y="12175"/>
                </a:cubicBezTo>
                <a:cubicBezTo>
                  <a:pt x="21600" y="8123"/>
                  <a:pt x="21016" y="0"/>
                  <a:pt x="21016" y="0"/>
                </a:cubicBezTo>
                <a:close/>
                <a:moveTo>
                  <a:pt x="4385" y="10816"/>
                </a:moveTo>
                <a:cubicBezTo>
                  <a:pt x="2245" y="10758"/>
                  <a:pt x="0" y="11508"/>
                  <a:pt x="0" y="11508"/>
                </a:cubicBezTo>
                <a:cubicBezTo>
                  <a:pt x="0" y="11508"/>
                  <a:pt x="1843" y="15299"/>
                  <a:pt x="4257" y="16319"/>
                </a:cubicBezTo>
                <a:cubicBezTo>
                  <a:pt x="6207" y="17143"/>
                  <a:pt x="7933" y="15908"/>
                  <a:pt x="8524" y="15404"/>
                </a:cubicBezTo>
                <a:lnTo>
                  <a:pt x="2629" y="12634"/>
                </a:lnTo>
                <a:lnTo>
                  <a:pt x="8734" y="14939"/>
                </a:lnTo>
                <a:cubicBezTo>
                  <a:pt x="8686" y="14185"/>
                  <a:pt x="8378" y="12037"/>
                  <a:pt x="6403" y="11203"/>
                </a:cubicBezTo>
                <a:cubicBezTo>
                  <a:pt x="5799" y="10948"/>
                  <a:pt x="5098" y="10835"/>
                  <a:pt x="4385" y="10816"/>
                </a:cubicBezTo>
                <a:close/>
                <a:moveTo>
                  <a:pt x="9515" y="15936"/>
                </a:moveTo>
                <a:cubicBezTo>
                  <a:pt x="9515" y="15936"/>
                  <a:pt x="6279" y="17665"/>
                  <a:pt x="6644" y="20887"/>
                </a:cubicBezTo>
                <a:cubicBezTo>
                  <a:pt x="6672" y="21128"/>
                  <a:pt x="6721" y="21365"/>
                  <a:pt x="6783" y="21600"/>
                </a:cubicBezTo>
                <a:lnTo>
                  <a:pt x="13391" y="21600"/>
                </a:lnTo>
                <a:cubicBezTo>
                  <a:pt x="13467" y="21105"/>
                  <a:pt x="13478" y="20600"/>
                  <a:pt x="13427" y="20101"/>
                </a:cubicBezTo>
                <a:cubicBezTo>
                  <a:pt x="13059" y="16877"/>
                  <a:pt x="9515" y="15936"/>
                  <a:pt x="9515" y="15936"/>
                </a:cubicBezTo>
                <a:close/>
              </a:path>
            </a:pathLst>
          </a:custGeom>
          <a:noFill/>
          <a:ln>
            <a:noFill/>
          </a:ln>
        </p:spPr>
      </p:pic>
      <p:sp>
        <p:nvSpPr>
          <p:cNvPr id="110" name="Google Shape;110;p14"/>
          <p:cNvSpPr txBox="1"/>
          <p:nvPr/>
        </p:nvSpPr>
        <p:spPr>
          <a:xfrm>
            <a:off x="4918075" y="3337375"/>
            <a:ext cx="339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200">
                <a:solidFill>
                  <a:srgbClr val="51B148"/>
                </a:solidFill>
                <a:latin typeface="Pontano Sans"/>
                <a:ea typeface="Pontano Sans"/>
                <a:cs typeface="Pontano Sans"/>
                <a:sym typeface="Pontano Sans"/>
              </a:rPr>
              <a:t>Projet réalisé par les “</a:t>
            </a:r>
            <a:r>
              <a:rPr b="1" lang="en" sz="1200">
                <a:solidFill>
                  <a:srgbClr val="51B148"/>
                </a:solidFill>
                <a:latin typeface="Pontano Sans"/>
                <a:ea typeface="Pontano Sans"/>
                <a:cs typeface="Pontano Sans"/>
                <a:sym typeface="Pontano Sans"/>
              </a:rPr>
              <a:t>PlantSpy Girls” </a:t>
            </a:r>
            <a:r>
              <a:rPr lang="en" sz="1200">
                <a:solidFill>
                  <a:srgbClr val="51B148"/>
                </a:solidFill>
                <a:latin typeface="Pontano Sans"/>
                <a:ea typeface="Pontano Sans"/>
                <a:cs typeface="Pontano Sans"/>
                <a:sym typeface="Pontano Sans"/>
              </a:rPr>
              <a:t>:</a:t>
            </a:r>
            <a:endParaRPr sz="1200">
              <a:solidFill>
                <a:srgbClr val="51B148"/>
              </a:solidFill>
              <a:latin typeface="Pontano Sans"/>
              <a:ea typeface="Pontano Sans"/>
              <a:cs typeface="Pontano Sans"/>
              <a:sym typeface="Pontano Sans"/>
            </a:endParaRPr>
          </a:p>
          <a:p>
            <a:pPr indent="-304800" lvl="0" marL="457200" marR="0" rtl="0" algn="l">
              <a:lnSpc>
                <a:spcPct val="100000"/>
              </a:lnSpc>
              <a:spcBef>
                <a:spcPts val="0"/>
              </a:spcBef>
              <a:spcAft>
                <a:spcPts val="0"/>
              </a:spcAft>
              <a:buClr>
                <a:srgbClr val="51B148"/>
              </a:buClr>
              <a:buSzPts val="1200"/>
              <a:buFont typeface="Pontano Sans"/>
              <a:buChar char="-"/>
            </a:pPr>
            <a:r>
              <a:rPr lang="en" sz="1200">
                <a:solidFill>
                  <a:srgbClr val="51B148"/>
                </a:solidFill>
                <a:latin typeface="Pontano Sans"/>
                <a:ea typeface="Pontano Sans"/>
                <a:cs typeface="Pontano Sans"/>
                <a:sym typeface="Pontano Sans"/>
              </a:rPr>
              <a:t>Marie-Laure Fichoux</a:t>
            </a:r>
            <a:endParaRPr sz="1200">
              <a:solidFill>
                <a:srgbClr val="51B148"/>
              </a:solidFill>
              <a:latin typeface="Pontano Sans"/>
              <a:ea typeface="Pontano Sans"/>
              <a:cs typeface="Pontano Sans"/>
              <a:sym typeface="Pontano Sans"/>
            </a:endParaRPr>
          </a:p>
          <a:p>
            <a:pPr indent="-304800" lvl="0" marL="457200" marR="0" rtl="0" algn="l">
              <a:lnSpc>
                <a:spcPct val="100000"/>
              </a:lnSpc>
              <a:spcBef>
                <a:spcPts val="0"/>
              </a:spcBef>
              <a:spcAft>
                <a:spcPts val="0"/>
              </a:spcAft>
              <a:buClr>
                <a:srgbClr val="51B148"/>
              </a:buClr>
              <a:buSzPts val="1200"/>
              <a:buFont typeface="Pontano Sans"/>
              <a:buChar char="-"/>
            </a:pPr>
            <a:r>
              <a:rPr lang="en" sz="1200">
                <a:solidFill>
                  <a:srgbClr val="51B148"/>
                </a:solidFill>
                <a:latin typeface="Pontano Sans"/>
                <a:ea typeface="Pontano Sans"/>
                <a:cs typeface="Pontano Sans"/>
                <a:sym typeface="Pontano Sans"/>
              </a:rPr>
              <a:t>Ilham EL Bouloumi</a:t>
            </a:r>
            <a:endParaRPr sz="1200">
              <a:solidFill>
                <a:srgbClr val="51B148"/>
              </a:solidFill>
              <a:latin typeface="Pontano Sans"/>
              <a:ea typeface="Pontano Sans"/>
              <a:cs typeface="Pontano Sans"/>
              <a:sym typeface="Pontano Sans"/>
            </a:endParaRPr>
          </a:p>
          <a:p>
            <a:pPr indent="0" lvl="0" marL="0" marR="0" rtl="0" algn="l">
              <a:lnSpc>
                <a:spcPct val="100000"/>
              </a:lnSpc>
              <a:spcBef>
                <a:spcPts val="0"/>
              </a:spcBef>
              <a:spcAft>
                <a:spcPts val="0"/>
              </a:spcAft>
              <a:buClr>
                <a:schemeClr val="dk1"/>
              </a:buClr>
              <a:buSzPts val="1100"/>
              <a:buFont typeface="Arial"/>
              <a:buNone/>
            </a:pPr>
            <a:r>
              <a:t/>
            </a:r>
            <a:endParaRPr sz="1200">
              <a:solidFill>
                <a:srgbClr val="51B148"/>
              </a:solidFill>
              <a:latin typeface="Pontano Sans"/>
              <a:ea typeface="Pontano Sans"/>
              <a:cs typeface="Pontano Sans"/>
              <a:sym typeface="Pontano Sans"/>
            </a:endParaRPr>
          </a:p>
          <a:p>
            <a:pPr indent="0" lvl="0" marL="0" marR="0" rtl="0" algn="l">
              <a:lnSpc>
                <a:spcPct val="100000"/>
              </a:lnSpc>
              <a:spcBef>
                <a:spcPts val="0"/>
              </a:spcBef>
              <a:spcAft>
                <a:spcPts val="0"/>
              </a:spcAft>
              <a:buClr>
                <a:schemeClr val="dk1"/>
              </a:buClr>
              <a:buSzPts val="1100"/>
              <a:buFont typeface="Arial"/>
              <a:buNone/>
            </a:pPr>
            <a:r>
              <a:rPr b="1" lang="en" sz="1200">
                <a:solidFill>
                  <a:srgbClr val="51B148"/>
                </a:solidFill>
                <a:latin typeface="Pontano Sans"/>
                <a:ea typeface="Pontano Sans"/>
                <a:cs typeface="Pontano Sans"/>
                <a:sym typeface="Pontano Sans"/>
              </a:rPr>
              <a:t>Data Scientist Bootcamp - Avril 2022</a:t>
            </a:r>
            <a:endParaRPr b="1" sz="1200">
              <a:solidFill>
                <a:srgbClr val="51B148"/>
              </a:solidFill>
              <a:latin typeface="Pontano Sans"/>
              <a:ea typeface="Pontano Sans"/>
              <a:cs typeface="Pontano Sans"/>
              <a:sym typeface="Pontano Sans"/>
            </a:endParaRPr>
          </a:p>
        </p:txBody>
      </p:sp>
      <p:pic>
        <p:nvPicPr>
          <p:cNvPr id="111" name="Google Shape;111;p14"/>
          <p:cNvPicPr preferRelativeResize="0"/>
          <p:nvPr/>
        </p:nvPicPr>
        <p:blipFill>
          <a:blip r:embed="rId4">
            <a:alphaModFix/>
          </a:blip>
          <a:stretch>
            <a:fillRect/>
          </a:stretch>
        </p:blipFill>
        <p:spPr>
          <a:xfrm>
            <a:off x="4918075" y="1012325"/>
            <a:ext cx="3957899" cy="131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358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Approche</a:t>
            </a:r>
            <a:endParaRPr b="1">
              <a:latin typeface="Dosis"/>
              <a:ea typeface="Dosis"/>
              <a:cs typeface="Dosis"/>
              <a:sym typeface="Dosis"/>
            </a:endParaRPr>
          </a:p>
        </p:txBody>
      </p:sp>
      <p:sp>
        <p:nvSpPr>
          <p:cNvPr id="180" name="Google Shape;180;p23"/>
          <p:cNvSpPr txBox="1"/>
          <p:nvPr>
            <p:ph idx="1" type="body"/>
          </p:nvPr>
        </p:nvSpPr>
        <p:spPr>
          <a:xfrm>
            <a:off x="229050" y="630525"/>
            <a:ext cx="8529600" cy="4447800"/>
          </a:xfrm>
          <a:prstGeom prst="rect">
            <a:avLst/>
          </a:prstGeom>
          <a:solidFill>
            <a:srgbClr val="FBFBFB">
              <a:alpha val="85060"/>
            </a:srgbClr>
          </a:solidFill>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sz="1600"/>
              <a:t>Etant donné qu’il existe plusieurs niveaux de classification/labels (Espèces, Maladie, type de maladie), nous avons procédé en plusieurs étapes pour la modélisation:</a:t>
            </a:r>
            <a:endParaRPr sz="1100">
              <a:solidFill>
                <a:srgbClr val="000000"/>
              </a:solidFill>
              <a:latin typeface="Arial"/>
              <a:ea typeface="Arial"/>
              <a:cs typeface="Arial"/>
              <a:sym typeface="Arial"/>
            </a:endParaRPr>
          </a:p>
          <a:p>
            <a:pPr indent="-292100" lvl="1" marL="914400" marR="0" rtl="0" algn="just">
              <a:lnSpc>
                <a:spcPct val="100000"/>
              </a:lnSpc>
              <a:spcBef>
                <a:spcPts val="0"/>
              </a:spcBef>
              <a:spcAft>
                <a:spcPts val="0"/>
              </a:spcAft>
              <a:buClr>
                <a:srgbClr val="38761D"/>
              </a:buClr>
              <a:buSzPts val="1000"/>
              <a:buFont typeface="Arial"/>
              <a:buChar char="○"/>
            </a:pPr>
            <a:r>
              <a:rPr lang="en" sz="1500">
                <a:solidFill>
                  <a:srgbClr val="38761D"/>
                </a:solidFill>
              </a:rPr>
              <a:t>Etape I: Classification de l'espèce</a:t>
            </a:r>
            <a:endParaRPr sz="1500">
              <a:solidFill>
                <a:srgbClr val="38761D"/>
              </a:solidFill>
            </a:endParaRPr>
          </a:p>
          <a:p>
            <a:pPr indent="-292100" lvl="1" marL="914400" marR="0" rtl="0" algn="just">
              <a:lnSpc>
                <a:spcPct val="100000"/>
              </a:lnSpc>
              <a:spcBef>
                <a:spcPts val="0"/>
              </a:spcBef>
              <a:spcAft>
                <a:spcPts val="0"/>
              </a:spcAft>
              <a:buClr>
                <a:srgbClr val="38761D"/>
              </a:buClr>
              <a:buSzPts val="1000"/>
              <a:buFont typeface="Arial"/>
              <a:buChar char="○"/>
            </a:pPr>
            <a:r>
              <a:rPr lang="en" sz="1500">
                <a:solidFill>
                  <a:srgbClr val="38761D"/>
                </a:solidFill>
              </a:rPr>
              <a:t>Etape II: Detection de maladie</a:t>
            </a:r>
            <a:endParaRPr sz="1500">
              <a:solidFill>
                <a:srgbClr val="38761D"/>
              </a:solidFill>
            </a:endParaRPr>
          </a:p>
          <a:p>
            <a:pPr indent="-292100" lvl="1" marL="914400" marR="0" rtl="0" algn="just">
              <a:lnSpc>
                <a:spcPct val="100000"/>
              </a:lnSpc>
              <a:spcBef>
                <a:spcPts val="0"/>
              </a:spcBef>
              <a:spcAft>
                <a:spcPts val="0"/>
              </a:spcAft>
              <a:buClr>
                <a:srgbClr val="38761D"/>
              </a:buClr>
              <a:buSzPts val="1000"/>
              <a:buFont typeface="Arial"/>
              <a:buChar char="○"/>
            </a:pPr>
            <a:r>
              <a:rPr lang="en" sz="1500">
                <a:solidFill>
                  <a:srgbClr val="38761D"/>
                </a:solidFill>
              </a:rPr>
              <a:t>Etape III: Classification du type de maladie</a:t>
            </a:r>
            <a:endParaRPr sz="1500">
              <a:solidFill>
                <a:srgbClr val="38761D"/>
              </a:solidFill>
            </a:endParaRPr>
          </a:p>
          <a:p>
            <a:pPr indent="-323850" lvl="1" marL="914400" marR="0" rtl="0" algn="just">
              <a:lnSpc>
                <a:spcPct val="100000"/>
              </a:lnSpc>
              <a:spcBef>
                <a:spcPts val="0"/>
              </a:spcBef>
              <a:spcAft>
                <a:spcPts val="0"/>
              </a:spcAft>
              <a:buClr>
                <a:srgbClr val="38761D"/>
              </a:buClr>
              <a:buSzPts val="1500"/>
              <a:buChar char="○"/>
            </a:pPr>
            <a:r>
              <a:rPr lang="en" sz="1500">
                <a:solidFill>
                  <a:srgbClr val="38761D"/>
                </a:solidFill>
              </a:rPr>
              <a:t>Etape IV: Un modèle pour une triple classification</a:t>
            </a:r>
            <a:endParaRPr sz="1500">
              <a:solidFill>
                <a:srgbClr val="38761D"/>
              </a:solidFill>
            </a:endParaRPr>
          </a:p>
          <a:p>
            <a:pPr indent="-292100" lvl="1" marL="914400" marR="0" rtl="0" algn="just">
              <a:lnSpc>
                <a:spcPct val="100000"/>
              </a:lnSpc>
              <a:spcBef>
                <a:spcPts val="0"/>
              </a:spcBef>
              <a:spcAft>
                <a:spcPts val="0"/>
              </a:spcAft>
              <a:buClr>
                <a:srgbClr val="38761D"/>
              </a:buClr>
              <a:buSzPts val="1000"/>
              <a:buFont typeface="Arial"/>
              <a:buChar char="○"/>
            </a:pPr>
            <a:r>
              <a:rPr lang="en" sz="1500">
                <a:solidFill>
                  <a:srgbClr val="38761D"/>
                </a:solidFill>
              </a:rPr>
              <a:t>Etape V: Modèle Final / combinaison de modèles</a:t>
            </a:r>
            <a:endParaRPr sz="1500">
              <a:solidFill>
                <a:srgbClr val="38761D"/>
              </a:solidFill>
            </a:endParaRPr>
          </a:p>
          <a:p>
            <a:pPr indent="0" lvl="0" marL="914400" marR="0" rtl="0" algn="just">
              <a:lnSpc>
                <a:spcPct val="100000"/>
              </a:lnSpc>
              <a:spcBef>
                <a:spcPts val="0"/>
              </a:spcBef>
              <a:spcAft>
                <a:spcPts val="0"/>
              </a:spcAft>
              <a:buNone/>
            </a:pPr>
            <a:r>
              <a:t/>
            </a:r>
            <a:endParaRPr sz="1600"/>
          </a:p>
          <a:p>
            <a:pPr indent="-330200" lvl="0" marL="457200" marR="0" rtl="0" algn="just">
              <a:lnSpc>
                <a:spcPct val="100000"/>
              </a:lnSpc>
              <a:spcBef>
                <a:spcPts val="0"/>
              </a:spcBef>
              <a:spcAft>
                <a:spcPts val="0"/>
              </a:spcAft>
              <a:buSzPts val="1600"/>
              <a:buChar char="●"/>
            </a:pPr>
            <a:r>
              <a:rPr lang="en" sz="1600"/>
              <a:t>Pour chacune de ces étapes nous nous sommes intéressés aux modèles à réseaux de neurones convolutifs:</a:t>
            </a:r>
            <a:endParaRPr sz="1600"/>
          </a:p>
          <a:p>
            <a:pPr indent="-323850" lvl="1" marL="914400" rtl="0" algn="just">
              <a:spcBef>
                <a:spcPts val="0"/>
              </a:spcBef>
              <a:spcAft>
                <a:spcPts val="0"/>
              </a:spcAft>
              <a:buSzPts val="1500"/>
              <a:buChar char="○"/>
            </a:pPr>
            <a:r>
              <a:rPr lang="en" sz="1500"/>
              <a:t>Fonction de perte : </a:t>
            </a:r>
            <a:r>
              <a:rPr b="1" lang="en" sz="1500">
                <a:solidFill>
                  <a:srgbClr val="38761D"/>
                </a:solidFill>
              </a:rPr>
              <a:t>sparse crossentropy/ binary crossentropy </a:t>
            </a:r>
            <a:r>
              <a:rPr lang="en" sz="1500"/>
              <a:t>(pour la détection de la maladie)</a:t>
            </a:r>
            <a:endParaRPr sz="1500"/>
          </a:p>
          <a:p>
            <a:pPr indent="-323850" lvl="1" marL="914400" marR="0" rtl="0" algn="just">
              <a:lnSpc>
                <a:spcPct val="100000"/>
              </a:lnSpc>
              <a:spcBef>
                <a:spcPts val="0"/>
              </a:spcBef>
              <a:spcAft>
                <a:spcPts val="0"/>
              </a:spcAft>
              <a:buSzPts val="1500"/>
              <a:buChar char="○"/>
            </a:pPr>
            <a:r>
              <a:rPr lang="en" sz="1500"/>
              <a:t>Fonction d’activation (dernière couche dense) : </a:t>
            </a:r>
            <a:r>
              <a:rPr b="1" lang="en" sz="1500">
                <a:solidFill>
                  <a:srgbClr val="38761D"/>
                </a:solidFill>
              </a:rPr>
              <a:t>Softmax</a:t>
            </a:r>
            <a:endParaRPr sz="1500"/>
          </a:p>
          <a:p>
            <a:pPr indent="-323850" lvl="1" marL="914400" marR="0" rtl="0" algn="just">
              <a:lnSpc>
                <a:spcPct val="100000"/>
              </a:lnSpc>
              <a:spcBef>
                <a:spcPts val="0"/>
              </a:spcBef>
              <a:spcAft>
                <a:spcPts val="0"/>
              </a:spcAft>
              <a:buSzPts val="1500"/>
              <a:buChar char="○"/>
            </a:pPr>
            <a:r>
              <a:rPr lang="en" sz="1500"/>
              <a:t>Metrique: </a:t>
            </a:r>
            <a:r>
              <a:rPr b="1" lang="en" sz="1500">
                <a:solidFill>
                  <a:srgbClr val="38761D"/>
                </a:solidFill>
              </a:rPr>
              <a:t>accuracy</a:t>
            </a:r>
            <a:endParaRPr sz="1500">
              <a:solidFill>
                <a:srgbClr val="38761D"/>
              </a:solidFill>
            </a:endParaRPr>
          </a:p>
          <a:p>
            <a:pPr indent="-330200" lvl="0" marL="457200" marR="0" rtl="0" algn="just">
              <a:lnSpc>
                <a:spcPct val="100000"/>
              </a:lnSpc>
              <a:spcBef>
                <a:spcPts val="1000"/>
              </a:spcBef>
              <a:spcAft>
                <a:spcPts val="0"/>
              </a:spcAft>
              <a:buSzPts val="1600"/>
              <a:buChar char="●"/>
            </a:pPr>
            <a:r>
              <a:rPr b="1" lang="en" sz="1600"/>
              <a:t>Preprocessing: </a:t>
            </a:r>
            <a:endParaRPr b="1" sz="1600"/>
          </a:p>
          <a:p>
            <a:pPr indent="-323850" lvl="1" marL="914400" marR="0" rtl="0" algn="just">
              <a:lnSpc>
                <a:spcPct val="100000"/>
              </a:lnSpc>
              <a:spcBef>
                <a:spcPts val="0"/>
              </a:spcBef>
              <a:spcAft>
                <a:spcPts val="0"/>
              </a:spcAft>
              <a:buSzPts val="1500"/>
              <a:buChar char="○"/>
            </a:pPr>
            <a:r>
              <a:rPr lang="en" sz="1500"/>
              <a:t>Formatage des images aux format (100,100, 3) pour limiter les probleme de RAM</a:t>
            </a:r>
            <a:endParaRPr sz="1500"/>
          </a:p>
          <a:p>
            <a:pPr indent="-323850" lvl="1" marL="914400" marR="0" rtl="0" algn="just">
              <a:lnSpc>
                <a:spcPct val="100000"/>
              </a:lnSpc>
              <a:spcBef>
                <a:spcPts val="0"/>
              </a:spcBef>
              <a:spcAft>
                <a:spcPts val="0"/>
              </a:spcAft>
              <a:buSzPts val="1500"/>
              <a:buChar char="○"/>
            </a:pPr>
            <a:r>
              <a:rPr lang="en" sz="1500"/>
              <a:t>Generateur d’images</a:t>
            </a:r>
            <a:endParaRPr sz="1500"/>
          </a:p>
          <a:p>
            <a:pPr indent="-323850" lvl="1" marL="914400" marR="0" rtl="0" algn="just">
              <a:lnSpc>
                <a:spcPct val="100000"/>
              </a:lnSpc>
              <a:spcBef>
                <a:spcPts val="0"/>
              </a:spcBef>
              <a:spcAft>
                <a:spcPts val="0"/>
              </a:spcAft>
              <a:buSzPts val="1500"/>
              <a:buChar char="○"/>
            </a:pPr>
            <a:r>
              <a:rPr lang="en" sz="1500"/>
              <a:t>Undersampling</a:t>
            </a:r>
            <a:endParaRPr sz="1500"/>
          </a:p>
          <a:p>
            <a:pPr indent="0" lvl="0" marL="0" marR="0" rtl="0" algn="just">
              <a:lnSpc>
                <a:spcPct val="100000"/>
              </a:lnSpc>
              <a:spcBef>
                <a:spcPts val="0"/>
              </a:spcBef>
              <a:spcAft>
                <a:spcPts val="0"/>
              </a:spcAft>
              <a:buNone/>
            </a:pPr>
            <a:r>
              <a:t/>
            </a:r>
            <a:endParaRPr sz="16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181" name="Google Shape;181;p2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1688025" y="-60375"/>
            <a:ext cx="7089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u="sng">
                <a:latin typeface="Dosis"/>
                <a:ea typeface="Dosis"/>
                <a:cs typeface="Dosis"/>
                <a:sym typeface="Dosis"/>
              </a:rPr>
              <a:t>Etape I:</a:t>
            </a:r>
            <a:r>
              <a:rPr b="1" lang="en" sz="3400">
                <a:latin typeface="Dosis"/>
                <a:ea typeface="Dosis"/>
                <a:cs typeface="Dosis"/>
                <a:sym typeface="Dosis"/>
              </a:rPr>
              <a:t> Classification de l'espèce </a:t>
            </a:r>
            <a:endParaRPr b="1" sz="3400">
              <a:latin typeface="Dosis"/>
              <a:ea typeface="Dosis"/>
              <a:cs typeface="Dosis"/>
              <a:sym typeface="Dosis"/>
            </a:endParaRPr>
          </a:p>
        </p:txBody>
      </p:sp>
      <p:sp>
        <p:nvSpPr>
          <p:cNvPr id="187" name="Google Shape;187;p24"/>
          <p:cNvSpPr txBox="1"/>
          <p:nvPr>
            <p:ph idx="1" type="body"/>
          </p:nvPr>
        </p:nvSpPr>
        <p:spPr>
          <a:xfrm>
            <a:off x="184700" y="531825"/>
            <a:ext cx="8593200" cy="4447800"/>
          </a:xfrm>
          <a:prstGeom prst="rect">
            <a:avLst/>
          </a:prstGeom>
          <a:solidFill>
            <a:srgbClr val="FBFBFB">
              <a:alpha val="85060"/>
            </a:srgbClr>
          </a:solidFill>
        </p:spPr>
        <p:txBody>
          <a:bodyPr anchorCtr="0" anchor="t" bIns="91425" lIns="91425" spcFirstLastPara="1" rIns="91425" wrap="square" tIns="91425">
            <a:noAutofit/>
          </a:bodyPr>
          <a:lstStyle/>
          <a:p>
            <a:pPr indent="0" lvl="0" marL="0" rtl="0" algn="just">
              <a:spcBef>
                <a:spcPts val="0"/>
              </a:spcBef>
              <a:spcAft>
                <a:spcPts val="0"/>
              </a:spcAft>
              <a:buNone/>
            </a:pPr>
            <a:r>
              <a:rPr lang="en" sz="1600"/>
              <a:t>Nous avons entraîné au total 5 modèles pour la classification d'espèces:</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188" name="Google Shape;188;p2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189" name="Google Shape;189;p24"/>
          <p:cNvGraphicFramePr/>
          <p:nvPr/>
        </p:nvGraphicFramePr>
        <p:xfrm>
          <a:off x="76200" y="1022900"/>
          <a:ext cx="3000000" cy="3000000"/>
        </p:xfrm>
        <a:graphic>
          <a:graphicData uri="http://schemas.openxmlformats.org/drawingml/2006/table">
            <a:tbl>
              <a:tblPr>
                <a:noFill/>
                <a:tableStyleId>{5AB5A0A4-00B6-4CEE-94BE-6E970F6AE0F8}</a:tableStyleId>
              </a:tblPr>
              <a:tblGrid>
                <a:gridCol w="2577425"/>
                <a:gridCol w="918475"/>
                <a:gridCol w="5314325"/>
              </a:tblGrid>
              <a:tr h="282275">
                <a:tc>
                  <a:txBody>
                    <a:bodyPr/>
                    <a:lstStyle/>
                    <a:p>
                      <a:pPr indent="0" lvl="0" marL="0" rtl="0" algn="ctr">
                        <a:spcBef>
                          <a:spcPts val="0"/>
                        </a:spcBef>
                        <a:spcAft>
                          <a:spcPts val="0"/>
                        </a:spcAft>
                        <a:buNone/>
                      </a:pPr>
                      <a:r>
                        <a:rPr b="1" lang="en" sz="1200"/>
                        <a:t>Modeles Testes</a:t>
                      </a:r>
                      <a:endParaRPr b="1" sz="1200"/>
                    </a:p>
                  </a:txBody>
                  <a:tcPr marT="91425" marB="91425" marR="91425" marL="91425">
                    <a:solidFill>
                      <a:schemeClr val="lt1"/>
                    </a:solidFill>
                  </a:tcPr>
                </a:tc>
                <a:tc>
                  <a:txBody>
                    <a:bodyPr/>
                    <a:lstStyle/>
                    <a:p>
                      <a:pPr indent="0" lvl="0" marL="0" rtl="0" algn="ctr">
                        <a:spcBef>
                          <a:spcPts val="0"/>
                        </a:spcBef>
                        <a:spcAft>
                          <a:spcPts val="0"/>
                        </a:spcAft>
                        <a:buNone/>
                      </a:pPr>
                      <a:r>
                        <a:rPr b="1" lang="en" sz="1200"/>
                        <a:t>Accuracy</a:t>
                      </a:r>
                      <a:endParaRPr b="1" sz="1200"/>
                    </a:p>
                  </a:txBody>
                  <a:tcPr marT="91425" marB="91425" marR="91425" marL="91425">
                    <a:solidFill>
                      <a:schemeClr val="lt1"/>
                    </a:solidFill>
                  </a:tcPr>
                </a:tc>
                <a:tc>
                  <a:txBody>
                    <a:bodyPr/>
                    <a:lstStyle/>
                    <a:p>
                      <a:pPr indent="0" lvl="0" marL="0" rtl="0" algn="ctr">
                        <a:spcBef>
                          <a:spcPts val="0"/>
                        </a:spcBef>
                        <a:spcAft>
                          <a:spcPts val="0"/>
                        </a:spcAft>
                        <a:buNone/>
                      </a:pPr>
                      <a:r>
                        <a:rPr b="1" lang="en" sz="1200"/>
                        <a:t>Remarques/conclusions</a:t>
                      </a:r>
                      <a:endParaRPr b="1" sz="1200"/>
                    </a:p>
                  </a:txBody>
                  <a:tcPr marT="91425" marB="91425" marR="91425" marL="91425">
                    <a:solidFill>
                      <a:schemeClr val="lt1"/>
                    </a:solidFill>
                  </a:tcPr>
                </a:tc>
              </a:tr>
              <a:tr h="410400">
                <a:tc>
                  <a:txBody>
                    <a:bodyPr/>
                    <a:lstStyle/>
                    <a:p>
                      <a:pPr indent="0" lvl="0" marL="0" rtl="0" algn="l">
                        <a:spcBef>
                          <a:spcPts val="0"/>
                        </a:spcBef>
                        <a:spcAft>
                          <a:spcPts val="0"/>
                        </a:spcAft>
                        <a:buNone/>
                      </a:pPr>
                      <a:r>
                        <a:rPr lang="en" sz="1200"/>
                        <a:t>1- Baseline: Modèle </a:t>
                      </a:r>
                      <a:r>
                        <a:rPr b="1" lang="en" sz="1200"/>
                        <a:t>CNN</a:t>
                      </a:r>
                      <a:r>
                        <a:rPr lang="en" sz="1200"/>
                        <a:t> </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0.83</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Identification d’un problème de surapprentissage</a:t>
                      </a:r>
                      <a:endParaRPr sz="1200"/>
                    </a:p>
                    <a:p>
                      <a:pPr indent="0" lvl="0" marL="0" rtl="0" algn="just">
                        <a:spcBef>
                          <a:spcPts val="0"/>
                        </a:spcBef>
                        <a:spcAft>
                          <a:spcPts val="0"/>
                        </a:spcAft>
                        <a:buNone/>
                      </a:pPr>
                      <a:r>
                        <a:t/>
                      </a:r>
                      <a:endParaRPr sz="1200"/>
                    </a:p>
                  </a:txBody>
                  <a:tcPr marT="91425" marB="91425" marR="91425" marL="91425">
                    <a:solidFill>
                      <a:schemeClr val="lt1"/>
                    </a:solidFill>
                  </a:tcPr>
                </a:tc>
              </a:tr>
              <a:tr h="1002000">
                <a:tc>
                  <a:txBody>
                    <a:bodyPr/>
                    <a:lstStyle/>
                    <a:p>
                      <a:pPr indent="0" lvl="0" marL="0" rtl="0" algn="l">
                        <a:spcBef>
                          <a:spcPts val="0"/>
                        </a:spcBef>
                        <a:spcAft>
                          <a:spcPts val="0"/>
                        </a:spcAft>
                        <a:buNone/>
                      </a:pPr>
                      <a:r>
                        <a:rPr lang="en" sz="1200"/>
                        <a:t>2- Modèle </a:t>
                      </a:r>
                      <a:r>
                        <a:rPr b="1" lang="en" sz="1200"/>
                        <a:t>CNN</a:t>
                      </a:r>
                      <a:r>
                        <a:rPr lang="en" sz="1200"/>
                        <a:t>, combine avec </a:t>
                      </a:r>
                      <a:r>
                        <a:rPr b="1" lang="en" sz="1200"/>
                        <a:t>générateurs d’images</a:t>
                      </a:r>
                      <a:endParaRPr b="1" sz="1200"/>
                    </a:p>
                  </a:txBody>
                  <a:tcPr marT="91425" marB="91425" marR="91425" marL="91425">
                    <a:solidFill>
                      <a:schemeClr val="lt1"/>
                    </a:solidFill>
                  </a:tcPr>
                </a:tc>
                <a:tc>
                  <a:txBody>
                    <a:bodyPr/>
                    <a:lstStyle/>
                    <a:p>
                      <a:pPr indent="0" lvl="0" marL="0" rtl="0" algn="l">
                        <a:spcBef>
                          <a:spcPts val="0"/>
                        </a:spcBef>
                        <a:spcAft>
                          <a:spcPts val="0"/>
                        </a:spcAft>
                        <a:buNone/>
                      </a:pPr>
                      <a:r>
                        <a:rPr lang="en" sz="1200"/>
                        <a:t>0.92</a:t>
                      </a:r>
                      <a:endParaRPr sz="1200"/>
                    </a:p>
                  </a:txBody>
                  <a:tcPr marT="91425" marB="91425" marR="91425" marL="91425">
                    <a:solidFill>
                      <a:schemeClr val="lt1"/>
                    </a:solidFill>
                  </a:tcPr>
                </a:tc>
                <a:tc>
                  <a:txBody>
                    <a:bodyPr/>
                    <a:lstStyle/>
                    <a:p>
                      <a:pPr indent="0" lvl="0" marL="0" rtl="0" algn="just">
                        <a:lnSpc>
                          <a:spcPct val="115000"/>
                        </a:lnSpc>
                        <a:spcBef>
                          <a:spcPts val="0"/>
                        </a:spcBef>
                        <a:spcAft>
                          <a:spcPts val="0"/>
                        </a:spcAft>
                        <a:buNone/>
                      </a:pPr>
                      <a:r>
                        <a:rPr lang="en" sz="1100"/>
                        <a:t>Le générateur d’images s’est avéré particulièrement efficace pour éviter le sur-apprentissage.</a:t>
                      </a:r>
                      <a:endParaRPr sz="1200"/>
                    </a:p>
                    <a:p>
                      <a:pPr indent="0" lvl="0" marL="0" rtl="0" algn="just">
                        <a:spcBef>
                          <a:spcPts val="1000"/>
                        </a:spcBef>
                        <a:spcAft>
                          <a:spcPts val="0"/>
                        </a:spcAft>
                        <a:buNone/>
                      </a:pPr>
                      <a:r>
                        <a:rPr lang="en" sz="1100"/>
                        <a:t>L’accuracy globale du modèle est très bonne . Les niveaux de f1-score par espèces de plantes varient mais restent satisfaisants (f1_score entre 0.87 et 0.97)</a:t>
                      </a:r>
                      <a:endParaRPr sz="1200"/>
                    </a:p>
                  </a:txBody>
                  <a:tcPr marT="91425" marB="91425" marR="91425" marL="91425">
                    <a:solidFill>
                      <a:schemeClr val="lt1"/>
                    </a:solidFill>
                  </a:tcPr>
                </a:tc>
              </a:tr>
              <a:tr h="469625">
                <a:tc>
                  <a:txBody>
                    <a:bodyPr/>
                    <a:lstStyle/>
                    <a:p>
                      <a:pPr indent="0" lvl="0" marL="0" rtl="0" algn="l">
                        <a:spcBef>
                          <a:spcPts val="0"/>
                        </a:spcBef>
                        <a:spcAft>
                          <a:spcPts val="0"/>
                        </a:spcAft>
                        <a:buNone/>
                      </a:pPr>
                      <a:r>
                        <a:rPr lang="en" sz="1200"/>
                        <a:t>3- Modèle </a:t>
                      </a:r>
                      <a:r>
                        <a:rPr b="1" lang="en" sz="1200"/>
                        <a:t>LeNet</a:t>
                      </a:r>
                      <a:r>
                        <a:rPr lang="en" sz="1200"/>
                        <a:t>, avec </a:t>
                      </a:r>
                      <a:r>
                        <a:rPr b="1" lang="en" sz="1200"/>
                        <a:t>générateur</a:t>
                      </a:r>
                      <a:r>
                        <a:rPr b="1" lang="en" sz="1200"/>
                        <a:t> d’images</a:t>
                      </a:r>
                      <a:endParaRPr b="1" sz="1200"/>
                    </a:p>
                  </a:txBody>
                  <a:tcPr marT="91425" marB="91425" marR="91425" marL="91425">
                    <a:solidFill>
                      <a:srgbClr val="D9EAD3"/>
                    </a:solidFill>
                  </a:tcPr>
                </a:tc>
                <a:tc>
                  <a:txBody>
                    <a:bodyPr/>
                    <a:lstStyle/>
                    <a:p>
                      <a:pPr indent="0" lvl="0" marL="0" rtl="0" algn="l">
                        <a:spcBef>
                          <a:spcPts val="0"/>
                        </a:spcBef>
                        <a:spcAft>
                          <a:spcPts val="0"/>
                        </a:spcAft>
                        <a:buNone/>
                      </a:pPr>
                      <a:r>
                        <a:rPr lang="en" sz="1200"/>
                        <a:t>0.96</a:t>
                      </a:r>
                      <a:endParaRPr sz="1200"/>
                    </a:p>
                  </a:txBody>
                  <a:tcPr marT="91425" marB="91425" marR="91425" marL="91425">
                    <a:solidFill>
                      <a:srgbClr val="D9EAD3"/>
                    </a:solidFill>
                  </a:tcPr>
                </a:tc>
                <a:tc>
                  <a:txBody>
                    <a:bodyPr/>
                    <a:lstStyle/>
                    <a:p>
                      <a:pPr indent="0" lvl="0" marL="0" marR="0" rtl="0" algn="just">
                        <a:lnSpc>
                          <a:spcPct val="100000"/>
                        </a:lnSpc>
                        <a:spcBef>
                          <a:spcPts val="0"/>
                        </a:spcBef>
                        <a:spcAft>
                          <a:spcPts val="0"/>
                        </a:spcAft>
                        <a:buNone/>
                      </a:pPr>
                      <a:r>
                        <a:rPr lang="en" sz="1100"/>
                        <a:t>L’architecture LeNet semble plus adapté à notre problématique apportant la  meilleure performance.</a:t>
                      </a:r>
                      <a:endParaRPr sz="1200"/>
                    </a:p>
                  </a:txBody>
                  <a:tcPr marT="91425" marB="91425" marR="91425" marL="91425">
                    <a:solidFill>
                      <a:srgbClr val="D9EAD3"/>
                    </a:solidFill>
                  </a:tcPr>
                </a:tc>
              </a:tr>
              <a:tr h="756425">
                <a:tc>
                  <a:txBody>
                    <a:bodyPr/>
                    <a:lstStyle/>
                    <a:p>
                      <a:pPr indent="0" lvl="0" marL="0" rtl="0" algn="l">
                        <a:spcBef>
                          <a:spcPts val="0"/>
                        </a:spcBef>
                        <a:spcAft>
                          <a:spcPts val="0"/>
                        </a:spcAft>
                        <a:buNone/>
                      </a:pPr>
                      <a:r>
                        <a:rPr lang="en" sz="1200"/>
                        <a:t>4- Modèle </a:t>
                      </a:r>
                      <a:r>
                        <a:rPr b="1" lang="en" sz="1200"/>
                        <a:t>LeNet</a:t>
                      </a:r>
                      <a:r>
                        <a:rPr lang="en" sz="1200"/>
                        <a:t> avec </a:t>
                      </a:r>
                      <a:r>
                        <a:rPr b="1" lang="en" sz="1200"/>
                        <a:t>Générateur</a:t>
                      </a:r>
                      <a:r>
                        <a:rPr b="1" lang="en" sz="1200"/>
                        <a:t> d’images </a:t>
                      </a:r>
                      <a:r>
                        <a:rPr lang="en" sz="1200"/>
                        <a:t>et reequilibrage des donnees (</a:t>
                      </a:r>
                      <a:r>
                        <a:rPr b="1" lang="en" sz="1200"/>
                        <a:t>UnderSampling</a:t>
                      </a:r>
                      <a:r>
                        <a:rPr lang="en" sz="1200"/>
                        <a:t>)</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0.90</a:t>
                      </a:r>
                      <a:endParaRPr sz="1200"/>
                    </a:p>
                  </a:txBody>
                  <a:tcPr marT="91425" marB="91425" marR="91425" marL="91425">
                    <a:solidFill>
                      <a:schemeClr val="lt1"/>
                    </a:solidFill>
                  </a:tcPr>
                </a:tc>
                <a:tc>
                  <a:txBody>
                    <a:bodyPr/>
                    <a:lstStyle/>
                    <a:p>
                      <a:pPr indent="0" lvl="0" marL="0" rtl="0" algn="just">
                        <a:spcBef>
                          <a:spcPts val="0"/>
                        </a:spcBef>
                        <a:spcAft>
                          <a:spcPts val="0"/>
                        </a:spcAft>
                        <a:buNone/>
                      </a:pPr>
                      <a:r>
                        <a:rPr lang="en" sz="1100"/>
                        <a:t>Undersampling n'améliore pas les performances du modèle mais permet de réduire notre dataset d’apprentissage de 75% tout en conservant le même niveau d’accuracy.</a:t>
                      </a:r>
                      <a:endParaRPr sz="1200"/>
                    </a:p>
                  </a:txBody>
                  <a:tcPr marT="91425" marB="91425" marR="91425" marL="91425">
                    <a:solidFill>
                      <a:schemeClr val="lt1"/>
                    </a:solidFill>
                  </a:tcPr>
                </a:tc>
              </a:tr>
              <a:tr h="691275">
                <a:tc>
                  <a:txBody>
                    <a:bodyPr/>
                    <a:lstStyle/>
                    <a:p>
                      <a:pPr indent="0" lvl="0" marL="0" rtl="0" algn="l">
                        <a:spcBef>
                          <a:spcPts val="0"/>
                        </a:spcBef>
                        <a:spcAft>
                          <a:spcPts val="0"/>
                        </a:spcAft>
                        <a:buNone/>
                      </a:pPr>
                      <a:r>
                        <a:rPr lang="en" sz="1200"/>
                        <a:t>5- </a:t>
                      </a:r>
                      <a:r>
                        <a:rPr b="1" lang="en" sz="1200"/>
                        <a:t>Transfer Learning VGG6</a:t>
                      </a:r>
                      <a:r>
                        <a:rPr lang="en" sz="1200"/>
                        <a:t>, Generateur+UnderSampling</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0.94</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100"/>
                        <a:t>Pas </a:t>
                      </a:r>
                      <a:r>
                        <a:rPr lang="en" sz="1100"/>
                        <a:t>d'amélioration</a:t>
                      </a:r>
                      <a:r>
                        <a:rPr lang="en" sz="1100"/>
                        <a:t> significative avec le transfert learning en revanche l’apprentissage atteint plus vite un plateau (des 4 epochs vs 20 epochs).</a:t>
                      </a:r>
                      <a:endParaRPr sz="1200"/>
                    </a:p>
                  </a:txBody>
                  <a:tcPr marT="91425" marB="91425" marR="91425" marL="91425">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1688025" y="-60375"/>
            <a:ext cx="7089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u="sng">
                <a:latin typeface="Dosis"/>
                <a:ea typeface="Dosis"/>
                <a:cs typeface="Dosis"/>
                <a:sym typeface="Dosis"/>
              </a:rPr>
              <a:t>Etape I:</a:t>
            </a:r>
            <a:r>
              <a:rPr b="1" lang="en" sz="3400">
                <a:latin typeface="Dosis"/>
                <a:ea typeface="Dosis"/>
                <a:cs typeface="Dosis"/>
                <a:sym typeface="Dosis"/>
              </a:rPr>
              <a:t> Classification de l'espèce </a:t>
            </a:r>
            <a:endParaRPr b="1" sz="3400">
              <a:latin typeface="Dosis"/>
              <a:ea typeface="Dosis"/>
              <a:cs typeface="Dosis"/>
              <a:sym typeface="Dosis"/>
            </a:endParaRPr>
          </a:p>
        </p:txBody>
      </p:sp>
      <p:sp>
        <p:nvSpPr>
          <p:cNvPr id="195" name="Google Shape;195;p25"/>
          <p:cNvSpPr txBox="1"/>
          <p:nvPr>
            <p:ph idx="1" type="body"/>
          </p:nvPr>
        </p:nvSpPr>
        <p:spPr>
          <a:xfrm>
            <a:off x="184700" y="531825"/>
            <a:ext cx="8534700" cy="4447800"/>
          </a:xfrm>
          <a:prstGeom prst="rect">
            <a:avLst/>
          </a:prstGeom>
          <a:solidFill>
            <a:srgbClr val="FBFBFB">
              <a:alpha val="85060"/>
            </a:srgbClr>
          </a:solidFill>
        </p:spPr>
        <p:txBody>
          <a:bodyPr anchorCtr="0" anchor="t" bIns="91425" lIns="91425" spcFirstLastPara="1" rIns="91425" wrap="square" tIns="91425">
            <a:noAutofit/>
          </a:bodyPr>
          <a:lstStyle/>
          <a:p>
            <a:pPr indent="-330200" lvl="0" marL="457200" rtl="0" algn="just">
              <a:spcBef>
                <a:spcPts val="0"/>
              </a:spcBef>
              <a:spcAft>
                <a:spcPts val="0"/>
              </a:spcAft>
              <a:buClr>
                <a:srgbClr val="38761D"/>
              </a:buClr>
              <a:buSzPts val="1600"/>
              <a:buChar char="●"/>
            </a:pPr>
            <a:r>
              <a:rPr b="1" lang="en" sz="1400">
                <a:solidFill>
                  <a:srgbClr val="38761D"/>
                </a:solidFill>
              </a:rPr>
              <a:t>A</a:t>
            </a:r>
            <a:r>
              <a:rPr b="1" lang="en" sz="1300">
                <a:solidFill>
                  <a:srgbClr val="38761D"/>
                </a:solidFill>
              </a:rPr>
              <a:t>pprentissage -  Modèle LeNet avec Generateur d’images</a:t>
            </a:r>
            <a:endParaRPr b="1" sz="1300">
              <a:solidFill>
                <a:srgbClr val="38761D"/>
              </a:solidFill>
            </a:endParaRPr>
          </a:p>
          <a:p>
            <a:pPr indent="0" lvl="0" marL="457200" rtl="0" algn="just">
              <a:spcBef>
                <a:spcPts val="0"/>
              </a:spcBef>
              <a:spcAft>
                <a:spcPts val="0"/>
              </a:spcAft>
              <a:buNone/>
            </a:pPr>
            <a:r>
              <a:t/>
            </a:r>
            <a:endParaRPr b="1" sz="1300">
              <a:solidFill>
                <a:srgbClr val="38761D"/>
              </a:solidFill>
            </a:endParaRPr>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311150" lvl="0" marL="457200" rtl="0" algn="just">
              <a:spcBef>
                <a:spcPts val="0"/>
              </a:spcBef>
              <a:spcAft>
                <a:spcPts val="0"/>
              </a:spcAft>
              <a:buClr>
                <a:srgbClr val="38761D"/>
              </a:buClr>
              <a:buSzPts val="1300"/>
              <a:buChar char="●"/>
            </a:pPr>
            <a:r>
              <a:rPr b="1" lang="en" sz="1300">
                <a:solidFill>
                  <a:srgbClr val="38761D"/>
                </a:solidFill>
              </a:rPr>
              <a:t>Matrice de confusion et rapport de classification</a:t>
            </a:r>
            <a:endParaRPr b="1" sz="1300">
              <a:solidFill>
                <a:srgbClr val="38761D"/>
              </a:solidFill>
            </a:endParaRPr>
          </a:p>
          <a:p>
            <a:pPr indent="0" lvl="0" marL="0" rtl="0" algn="just">
              <a:spcBef>
                <a:spcPts val="0"/>
              </a:spcBef>
              <a:spcAft>
                <a:spcPts val="0"/>
              </a:spcAft>
              <a:buNone/>
            </a:pPr>
            <a:r>
              <a:t/>
            </a:r>
            <a:endParaRPr b="1" sz="9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196" name="Google Shape;196;p2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97" name="Google Shape;197;p25"/>
          <p:cNvPicPr preferRelativeResize="0"/>
          <p:nvPr/>
        </p:nvPicPr>
        <p:blipFill>
          <a:blip r:embed="rId3">
            <a:alphaModFix/>
          </a:blip>
          <a:stretch>
            <a:fillRect/>
          </a:stretch>
        </p:blipFill>
        <p:spPr>
          <a:xfrm>
            <a:off x="476825" y="892075"/>
            <a:ext cx="4032675" cy="1554125"/>
          </a:xfrm>
          <a:prstGeom prst="rect">
            <a:avLst/>
          </a:prstGeom>
          <a:noFill/>
          <a:ln>
            <a:noFill/>
          </a:ln>
        </p:spPr>
      </p:pic>
      <p:pic>
        <p:nvPicPr>
          <p:cNvPr id="198" name="Google Shape;198;p25"/>
          <p:cNvPicPr preferRelativeResize="0"/>
          <p:nvPr/>
        </p:nvPicPr>
        <p:blipFill>
          <a:blip r:embed="rId4">
            <a:alphaModFix/>
          </a:blip>
          <a:stretch>
            <a:fillRect/>
          </a:stretch>
        </p:blipFill>
        <p:spPr>
          <a:xfrm>
            <a:off x="2638825" y="2886675"/>
            <a:ext cx="2447375" cy="1977950"/>
          </a:xfrm>
          <a:prstGeom prst="rect">
            <a:avLst/>
          </a:prstGeom>
          <a:noFill/>
          <a:ln>
            <a:noFill/>
          </a:ln>
        </p:spPr>
      </p:pic>
      <p:pic>
        <p:nvPicPr>
          <p:cNvPr id="199" name="Google Shape;199;p25"/>
          <p:cNvPicPr preferRelativeResize="0"/>
          <p:nvPr/>
        </p:nvPicPr>
        <p:blipFill>
          <a:blip r:embed="rId5">
            <a:alphaModFix/>
          </a:blip>
          <a:stretch>
            <a:fillRect/>
          </a:stretch>
        </p:blipFill>
        <p:spPr>
          <a:xfrm>
            <a:off x="5165225" y="2135925"/>
            <a:ext cx="3208500" cy="3007575"/>
          </a:xfrm>
          <a:prstGeom prst="rect">
            <a:avLst/>
          </a:prstGeom>
          <a:noFill/>
          <a:ln>
            <a:noFill/>
          </a:ln>
        </p:spPr>
      </p:pic>
      <p:sp>
        <p:nvSpPr>
          <p:cNvPr id="200" name="Google Shape;200;p25"/>
          <p:cNvSpPr txBox="1"/>
          <p:nvPr/>
        </p:nvSpPr>
        <p:spPr>
          <a:xfrm>
            <a:off x="4730850" y="1000650"/>
            <a:ext cx="3524400" cy="1031400"/>
          </a:xfrm>
          <a:prstGeom prst="rect">
            <a:avLst/>
          </a:prstGeom>
          <a:solidFill>
            <a:srgbClr val="FBFBFB">
              <a:alpha val="85060"/>
            </a:srgbClr>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t>Les performances convergent entre l'échantillon d'entraînement et de test. Nous évitons le surapprentissage et les performances atteintes (niveaux d’accuracy) sont excellentes et stables après 10 Epochs</a:t>
            </a:r>
            <a:endParaRPr>
              <a:latin typeface="Pontano Sans"/>
              <a:ea typeface="Pontano Sans"/>
              <a:cs typeface="Pontano Sans"/>
              <a:sym typeface="Pontano Sans"/>
            </a:endParaRPr>
          </a:p>
        </p:txBody>
      </p:sp>
      <p:sp>
        <p:nvSpPr>
          <p:cNvPr id="201" name="Google Shape;201;p25"/>
          <p:cNvSpPr txBox="1"/>
          <p:nvPr/>
        </p:nvSpPr>
        <p:spPr>
          <a:xfrm>
            <a:off x="426625" y="2886675"/>
            <a:ext cx="2212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Les performances avec l’architecture LeNet sont excellentes avec une accuracy globale de 0.96.</a:t>
            </a:r>
            <a:endParaRPr>
              <a:latin typeface="Pontano Sans"/>
              <a:ea typeface="Pontano Sans"/>
              <a:cs typeface="Pontano Sans"/>
              <a:sym typeface="Pontan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16880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u="sng">
                <a:latin typeface="Dosis"/>
                <a:ea typeface="Dosis"/>
                <a:cs typeface="Dosis"/>
                <a:sym typeface="Dosis"/>
              </a:rPr>
              <a:t>Etape II:</a:t>
            </a:r>
            <a:r>
              <a:rPr b="1" lang="en" sz="3400">
                <a:latin typeface="Dosis"/>
                <a:ea typeface="Dosis"/>
                <a:cs typeface="Dosis"/>
                <a:sym typeface="Dosis"/>
              </a:rPr>
              <a:t> Detection de la Maladie</a:t>
            </a:r>
            <a:endParaRPr b="1" sz="3400">
              <a:latin typeface="Dosis"/>
              <a:ea typeface="Dosis"/>
              <a:cs typeface="Dosis"/>
              <a:sym typeface="Dosis"/>
            </a:endParaRPr>
          </a:p>
        </p:txBody>
      </p:sp>
      <p:sp>
        <p:nvSpPr>
          <p:cNvPr id="207" name="Google Shape;207;p26"/>
          <p:cNvSpPr txBox="1"/>
          <p:nvPr>
            <p:ph idx="1" type="body"/>
          </p:nvPr>
        </p:nvSpPr>
        <p:spPr>
          <a:xfrm>
            <a:off x="184700" y="695650"/>
            <a:ext cx="8593200" cy="4447800"/>
          </a:xfrm>
          <a:prstGeom prst="rect">
            <a:avLst/>
          </a:prstGeom>
          <a:solidFill>
            <a:schemeClr val="lt1"/>
          </a:solidFill>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500"/>
              <a:t>L</a:t>
            </a:r>
            <a:r>
              <a:rPr lang="en" sz="1500"/>
              <a:t>’information disponible sur les maladies des plantes n'étant pas homogène par type de plantes dans le dataset, </a:t>
            </a:r>
            <a:r>
              <a:rPr lang="en" sz="1500"/>
              <a:t> nous avons choisi d’entraîner un modèle générique permettant de  détecter la présence de maladie indépendamment de l'espèce.</a:t>
            </a:r>
            <a:endParaRPr sz="1500"/>
          </a:p>
          <a:p>
            <a:pPr indent="-330200" lvl="0" marL="457200" rtl="0" algn="just">
              <a:spcBef>
                <a:spcPts val="1000"/>
              </a:spcBef>
              <a:spcAft>
                <a:spcPts val="0"/>
              </a:spcAft>
              <a:buClr>
                <a:srgbClr val="38761D"/>
              </a:buClr>
              <a:buSzPts val="1600"/>
              <a:buChar char="●"/>
            </a:pPr>
            <a:r>
              <a:rPr b="1" lang="en" sz="1600">
                <a:solidFill>
                  <a:srgbClr val="38761D"/>
                </a:solidFill>
              </a:rPr>
              <a:t>Performance du </a:t>
            </a:r>
            <a:r>
              <a:rPr b="1" lang="en" sz="1600">
                <a:solidFill>
                  <a:srgbClr val="38761D"/>
                </a:solidFill>
              </a:rPr>
              <a:t>modèle</a:t>
            </a:r>
            <a:r>
              <a:rPr b="1" lang="en" sz="1600">
                <a:solidFill>
                  <a:srgbClr val="38761D"/>
                </a:solidFill>
              </a:rPr>
              <a:t>:</a:t>
            </a:r>
            <a:endParaRPr b="1" sz="1600">
              <a:solidFill>
                <a:srgbClr val="38761D"/>
              </a:solidFill>
            </a:endParaRPr>
          </a:p>
          <a:p>
            <a:pPr indent="-317500" lvl="1" marL="914400" rtl="0" algn="just">
              <a:spcBef>
                <a:spcPts val="0"/>
              </a:spcBef>
              <a:spcAft>
                <a:spcPts val="0"/>
              </a:spcAft>
              <a:buClr>
                <a:srgbClr val="38761D"/>
              </a:buClr>
              <a:buSzPts val="1400"/>
              <a:buChar char="○"/>
            </a:pPr>
            <a:r>
              <a:rPr lang="en" sz="1400"/>
              <a:t>Les performances obtenues sont </a:t>
            </a:r>
            <a:r>
              <a:rPr lang="en" sz="1400"/>
              <a:t>très</a:t>
            </a:r>
            <a:r>
              <a:rPr lang="en" sz="1400"/>
              <a:t> satisfaisantes avec une “accuracy” de 92%. </a:t>
            </a:r>
            <a:endParaRPr sz="1400"/>
          </a:p>
          <a:p>
            <a:pPr indent="-317500" lvl="1" marL="914400" rtl="0" algn="just">
              <a:spcBef>
                <a:spcPts val="0"/>
              </a:spcBef>
              <a:spcAft>
                <a:spcPts val="0"/>
              </a:spcAft>
              <a:buClr>
                <a:srgbClr val="38761D"/>
              </a:buClr>
              <a:buSzPts val="1400"/>
              <a:buChar char="○"/>
            </a:pPr>
            <a:r>
              <a:rPr lang="en" sz="1400"/>
              <a:t>Le modèle arrive bien à détecter les plantes malades des non malades car la maladie de la plante est le plus souvent visible, identifiable par une non-uniformité de la surface de la feuille et/ou un changement de la couleur : présence de taches noires, taches marrons ou encore jaunes, couleur verte dégradées, … etc.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l">
              <a:spcBef>
                <a:spcPts val="2000"/>
              </a:spcBef>
              <a:spcAft>
                <a:spcPts val="0"/>
              </a:spcAft>
              <a:buNone/>
            </a:pPr>
            <a:r>
              <a:t/>
            </a:r>
            <a:endParaRPr sz="1600"/>
          </a:p>
          <a:p>
            <a:pPr indent="0" lvl="0" marL="0" rtl="0" algn="just">
              <a:spcBef>
                <a:spcPts val="600"/>
              </a:spcBef>
              <a:spcAft>
                <a:spcPts val="0"/>
              </a:spcAft>
              <a:buNone/>
            </a:pPr>
            <a:r>
              <a:t/>
            </a:r>
            <a:endParaRPr sz="16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08" name="Google Shape;208;p2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09" name="Google Shape;209;p26"/>
          <p:cNvPicPr preferRelativeResize="0"/>
          <p:nvPr/>
        </p:nvPicPr>
        <p:blipFill rotWithShape="1">
          <a:blip r:embed="rId3">
            <a:alphaModFix/>
          </a:blip>
          <a:srcRect b="6437" l="0" r="0" t="2504"/>
          <a:stretch/>
        </p:blipFill>
        <p:spPr>
          <a:xfrm>
            <a:off x="792725" y="3086750"/>
            <a:ext cx="4639050" cy="1494975"/>
          </a:xfrm>
          <a:prstGeom prst="rect">
            <a:avLst/>
          </a:prstGeom>
          <a:noFill/>
          <a:ln>
            <a:noFill/>
          </a:ln>
        </p:spPr>
      </p:pic>
      <p:pic>
        <p:nvPicPr>
          <p:cNvPr id="210" name="Google Shape;210;p26"/>
          <p:cNvPicPr preferRelativeResize="0"/>
          <p:nvPr/>
        </p:nvPicPr>
        <p:blipFill>
          <a:blip r:embed="rId4">
            <a:alphaModFix/>
          </a:blip>
          <a:stretch>
            <a:fillRect/>
          </a:stretch>
        </p:blipFill>
        <p:spPr>
          <a:xfrm>
            <a:off x="5622375" y="2820175"/>
            <a:ext cx="2435450" cy="224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1002025" y="-60375"/>
            <a:ext cx="84195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u="sng">
                <a:latin typeface="Dosis"/>
                <a:ea typeface="Dosis"/>
                <a:cs typeface="Dosis"/>
                <a:sym typeface="Dosis"/>
              </a:rPr>
              <a:t>Etape III:</a:t>
            </a:r>
            <a:r>
              <a:rPr b="1" lang="en">
                <a:latin typeface="Dosis"/>
                <a:ea typeface="Dosis"/>
                <a:cs typeface="Dosis"/>
                <a:sym typeface="Dosis"/>
              </a:rPr>
              <a:t> Classification du type de Maladie</a:t>
            </a:r>
            <a:endParaRPr b="1">
              <a:latin typeface="Dosis"/>
              <a:ea typeface="Dosis"/>
              <a:cs typeface="Dosis"/>
              <a:sym typeface="Dosis"/>
            </a:endParaRPr>
          </a:p>
        </p:txBody>
      </p:sp>
      <p:sp>
        <p:nvSpPr>
          <p:cNvPr id="216" name="Google Shape;216;p27"/>
          <p:cNvSpPr txBox="1"/>
          <p:nvPr>
            <p:ph idx="1" type="body"/>
          </p:nvPr>
        </p:nvSpPr>
        <p:spPr>
          <a:xfrm>
            <a:off x="165475" y="630525"/>
            <a:ext cx="8593200" cy="4447800"/>
          </a:xfrm>
          <a:prstGeom prst="rect">
            <a:avLst/>
          </a:prstGeom>
          <a:solidFill>
            <a:srgbClr val="FBFBFB">
              <a:alpha val="85060"/>
            </a:srgbClr>
          </a:solidFill>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sz="1600"/>
              <a:t>Nous avons construit des </a:t>
            </a:r>
            <a:r>
              <a:rPr lang="en" sz="1600"/>
              <a:t>modèles</a:t>
            </a:r>
            <a:r>
              <a:rPr lang="en" sz="1600"/>
              <a:t> pour la classification du Type de maladie pour </a:t>
            </a:r>
            <a:r>
              <a:rPr lang="en" sz="1600"/>
              <a:t> les espèces de plantes présentant au moins 2 types de maladie dans notre dataset.</a:t>
            </a:r>
            <a:endParaRPr sz="1600"/>
          </a:p>
          <a:p>
            <a:pPr indent="0" lvl="0" marL="457200" rtl="0" algn="just">
              <a:spcBef>
                <a:spcPts val="0"/>
              </a:spcBef>
              <a:spcAft>
                <a:spcPts val="0"/>
              </a:spcAft>
              <a:buNone/>
            </a:pPr>
            <a:r>
              <a:t/>
            </a:r>
            <a:endParaRPr sz="1600"/>
          </a:p>
          <a:p>
            <a:pPr indent="-330200" lvl="0" marL="457200" rtl="0" algn="just">
              <a:spcBef>
                <a:spcPts val="1000"/>
              </a:spcBef>
              <a:spcAft>
                <a:spcPts val="0"/>
              </a:spcAft>
              <a:buSzPts val="1600"/>
              <a:buChar char="●"/>
            </a:pPr>
            <a:r>
              <a:rPr lang="en" sz="1600"/>
              <a:t>Au total</a:t>
            </a:r>
            <a:r>
              <a:rPr b="1" lang="en" sz="1600"/>
              <a:t> 5 modeles</a:t>
            </a:r>
            <a:r>
              <a:rPr lang="en" sz="1600"/>
              <a:t> :  </a:t>
            </a:r>
            <a:r>
              <a:rPr b="1" lang="en" sz="1600"/>
              <a:t>Apple, Corn, Grape, Potato, Tomato </a:t>
            </a:r>
            <a:endParaRPr b="1" sz="1600"/>
          </a:p>
          <a:p>
            <a:pPr indent="-330200" lvl="0" marL="457200" rtl="0" algn="just">
              <a:spcBef>
                <a:spcPts val="1000"/>
              </a:spcBef>
              <a:spcAft>
                <a:spcPts val="0"/>
              </a:spcAft>
              <a:buSzPts val="1600"/>
              <a:buChar char="●"/>
            </a:pPr>
            <a:r>
              <a:rPr lang="en" sz="1600"/>
              <a:t>chacun des modèles classe très bien les types de maladies avec des niveau d’accuracy  de l'ordre de 0.85-0.98</a:t>
            </a:r>
            <a:endParaRPr sz="1600"/>
          </a:p>
          <a:p>
            <a:pPr indent="0" lvl="0" marL="457200" rtl="0" algn="just">
              <a:spcBef>
                <a:spcPts val="1000"/>
              </a:spcBef>
              <a:spcAft>
                <a:spcPts val="0"/>
              </a:spcAft>
              <a:buNone/>
            </a:pPr>
            <a:r>
              <a:t/>
            </a:r>
            <a:endParaRPr b="1" sz="1600"/>
          </a:p>
          <a:p>
            <a:pPr indent="0" lvl="0" marL="0" rtl="0" algn="just">
              <a:spcBef>
                <a:spcPts val="1000"/>
              </a:spcBef>
              <a:spcAft>
                <a:spcPts val="0"/>
              </a:spcAft>
              <a:buNone/>
            </a:pPr>
            <a:r>
              <a:t/>
            </a:r>
            <a:endParaRPr b="1" sz="1600"/>
          </a:p>
          <a:p>
            <a:pPr indent="0" lvl="0" marL="0" rtl="0" algn="just">
              <a:spcBef>
                <a:spcPts val="1000"/>
              </a:spcBef>
              <a:spcAft>
                <a:spcPts val="0"/>
              </a:spcAft>
              <a:buNone/>
            </a:pPr>
            <a:r>
              <a:t/>
            </a:r>
            <a:endParaRPr b="1" sz="1600"/>
          </a:p>
          <a:p>
            <a:pPr indent="0" lvl="0" marL="0" rtl="0" algn="just">
              <a:spcBef>
                <a:spcPts val="1000"/>
              </a:spcBef>
              <a:spcAft>
                <a:spcPts val="0"/>
              </a:spcAft>
              <a:buNone/>
            </a:pPr>
            <a:r>
              <a:t/>
            </a:r>
            <a:endParaRPr b="1" sz="16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17" name="Google Shape;217;p2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18" name="Google Shape;218;p27"/>
          <p:cNvPicPr preferRelativeResize="0"/>
          <p:nvPr/>
        </p:nvPicPr>
        <p:blipFill>
          <a:blip r:embed="rId3">
            <a:alphaModFix/>
          </a:blip>
          <a:stretch>
            <a:fillRect/>
          </a:stretch>
        </p:blipFill>
        <p:spPr>
          <a:xfrm>
            <a:off x="1199475" y="2687075"/>
            <a:ext cx="5541275" cy="18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697225" y="15825"/>
            <a:ext cx="84195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u="sng">
                <a:latin typeface="Dosis"/>
                <a:ea typeface="Dosis"/>
                <a:cs typeface="Dosis"/>
                <a:sym typeface="Dosis"/>
              </a:rPr>
              <a:t>Etape IV:</a:t>
            </a:r>
            <a:r>
              <a:rPr b="1" lang="en" sz="3500">
                <a:latin typeface="Dosis"/>
                <a:ea typeface="Dosis"/>
                <a:cs typeface="Dosis"/>
                <a:sym typeface="Dosis"/>
              </a:rPr>
              <a:t> Un</a:t>
            </a:r>
            <a:r>
              <a:rPr b="1" lang="en" sz="3500">
                <a:latin typeface="Dosis"/>
                <a:ea typeface="Dosis"/>
                <a:cs typeface="Dosis"/>
                <a:sym typeface="Dosis"/>
              </a:rPr>
              <a:t> modèle pour triple classification</a:t>
            </a:r>
            <a:endParaRPr b="1" sz="3500">
              <a:latin typeface="Dosis"/>
              <a:ea typeface="Dosis"/>
              <a:cs typeface="Dosis"/>
              <a:sym typeface="Dosis"/>
            </a:endParaRPr>
          </a:p>
        </p:txBody>
      </p:sp>
      <p:sp>
        <p:nvSpPr>
          <p:cNvPr id="224" name="Google Shape;224;p28"/>
          <p:cNvSpPr txBox="1"/>
          <p:nvPr>
            <p:ph idx="1" type="body"/>
          </p:nvPr>
        </p:nvSpPr>
        <p:spPr>
          <a:xfrm>
            <a:off x="0" y="706725"/>
            <a:ext cx="4328400" cy="4447800"/>
          </a:xfrm>
          <a:prstGeom prst="rect">
            <a:avLst/>
          </a:prstGeom>
          <a:solidFill>
            <a:srgbClr val="FBFBFB">
              <a:alpha val="85060"/>
            </a:srgbClr>
          </a:solidFill>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Entraînement d’un unique  modèle de Deep Learning avec toutes les classes / catégories de plantes, avec leurs maladies associées. </a:t>
            </a:r>
            <a:endParaRPr sz="1600"/>
          </a:p>
          <a:p>
            <a:pPr indent="-330200" lvl="0" marL="457200" rtl="0" algn="l">
              <a:spcBef>
                <a:spcPts val="1000"/>
              </a:spcBef>
              <a:spcAft>
                <a:spcPts val="0"/>
              </a:spcAft>
              <a:buSzPts val="1600"/>
              <a:buChar char="●"/>
            </a:pPr>
            <a:r>
              <a:rPr lang="en" sz="1600"/>
              <a:t>Avec le</a:t>
            </a:r>
            <a:r>
              <a:rPr lang="en" sz="1600"/>
              <a:t> dataset disponible, cela revient à classifier </a:t>
            </a:r>
            <a:r>
              <a:rPr b="1" lang="en" sz="1600"/>
              <a:t>38 classes différentes.</a:t>
            </a:r>
            <a:endParaRPr sz="1600"/>
          </a:p>
          <a:p>
            <a:pPr indent="-330200" lvl="0" marL="457200" rtl="0" algn="just">
              <a:spcBef>
                <a:spcPts val="1000"/>
              </a:spcBef>
              <a:spcAft>
                <a:spcPts val="0"/>
              </a:spcAft>
              <a:buSzPts val="1600"/>
              <a:buChar char="●"/>
            </a:pPr>
            <a:r>
              <a:rPr lang="en" sz="1600"/>
              <a:t>Bonne performance (accuracy 0.84) mais </a:t>
            </a:r>
            <a:r>
              <a:rPr lang="en" sz="1600"/>
              <a:t>modèle</a:t>
            </a:r>
            <a:r>
              <a:rPr lang="en" sz="1600"/>
              <a:t> peu </a:t>
            </a:r>
            <a:r>
              <a:rPr lang="en" sz="1600"/>
              <a:t>généralisable</a:t>
            </a:r>
            <a:r>
              <a:rPr lang="en" sz="1600"/>
              <a:t> du fait des limitations du dataset:</a:t>
            </a:r>
            <a:endParaRPr sz="1600"/>
          </a:p>
          <a:p>
            <a:pPr indent="0" lvl="0" marL="914400" rtl="0" algn="just">
              <a:spcBef>
                <a:spcPts val="1000"/>
              </a:spcBef>
              <a:spcAft>
                <a:spcPts val="0"/>
              </a:spcAft>
              <a:buNone/>
            </a:pPr>
            <a:r>
              <a:rPr lang="en" sz="1600"/>
              <a:t>=&gt; Impossible de </a:t>
            </a:r>
            <a:r>
              <a:rPr lang="en" sz="1600"/>
              <a:t>prédire</a:t>
            </a:r>
            <a:r>
              <a:rPr lang="en" sz="1600"/>
              <a:t>  certaines classes comme “orange - healthy” ou bien encore  une “blueberry - unhealthy”</a:t>
            </a:r>
            <a:endParaRPr sz="1600"/>
          </a:p>
          <a:p>
            <a:pPr indent="0" lvl="0" marL="457200" rtl="0" algn="just">
              <a:spcBef>
                <a:spcPts val="1000"/>
              </a:spcBef>
              <a:spcAft>
                <a:spcPts val="0"/>
              </a:spcAft>
              <a:buNone/>
            </a:pPr>
            <a:r>
              <a:t/>
            </a:r>
            <a:endParaRPr b="1" sz="1600"/>
          </a:p>
          <a:p>
            <a:pPr indent="0" lvl="0" marL="0" rtl="0" algn="just">
              <a:spcBef>
                <a:spcPts val="1000"/>
              </a:spcBef>
              <a:spcAft>
                <a:spcPts val="0"/>
              </a:spcAft>
              <a:buNone/>
            </a:pPr>
            <a:r>
              <a:t/>
            </a:r>
            <a:endParaRPr b="1" sz="1600"/>
          </a:p>
          <a:p>
            <a:pPr indent="0" lvl="0" marL="0" rtl="0" algn="just">
              <a:spcBef>
                <a:spcPts val="1000"/>
              </a:spcBef>
              <a:spcAft>
                <a:spcPts val="0"/>
              </a:spcAft>
              <a:buNone/>
            </a:pPr>
            <a:r>
              <a:t/>
            </a:r>
            <a:endParaRPr b="1" sz="1600"/>
          </a:p>
          <a:p>
            <a:pPr indent="0" lvl="0" marL="0" rtl="0" algn="just">
              <a:spcBef>
                <a:spcPts val="1000"/>
              </a:spcBef>
              <a:spcAft>
                <a:spcPts val="0"/>
              </a:spcAft>
              <a:buNone/>
            </a:pPr>
            <a:r>
              <a:t/>
            </a:r>
            <a:endParaRPr b="1" sz="16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25" name="Google Shape;225;p2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26" name="Google Shape;226;p28"/>
          <p:cNvPicPr preferRelativeResize="0"/>
          <p:nvPr/>
        </p:nvPicPr>
        <p:blipFill>
          <a:blip r:embed="rId3">
            <a:alphaModFix/>
          </a:blip>
          <a:stretch>
            <a:fillRect/>
          </a:stretch>
        </p:blipFill>
        <p:spPr>
          <a:xfrm>
            <a:off x="4768575" y="647750"/>
            <a:ext cx="4223025" cy="444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358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Modèle</a:t>
            </a:r>
            <a:r>
              <a:rPr b="1" lang="en">
                <a:latin typeface="Dosis"/>
                <a:ea typeface="Dosis"/>
                <a:cs typeface="Dosis"/>
                <a:sym typeface="Dosis"/>
              </a:rPr>
              <a:t> final : Description</a:t>
            </a:r>
            <a:endParaRPr b="1">
              <a:latin typeface="Dosis"/>
              <a:ea typeface="Dosis"/>
              <a:cs typeface="Dosis"/>
              <a:sym typeface="Dosis"/>
            </a:endParaRPr>
          </a:p>
        </p:txBody>
      </p:sp>
      <p:sp>
        <p:nvSpPr>
          <p:cNvPr id="232" name="Google Shape;232;p29"/>
          <p:cNvSpPr txBox="1"/>
          <p:nvPr>
            <p:ph idx="1" type="body"/>
          </p:nvPr>
        </p:nvSpPr>
        <p:spPr>
          <a:xfrm>
            <a:off x="165475" y="630525"/>
            <a:ext cx="8593200" cy="4447800"/>
          </a:xfrm>
          <a:prstGeom prst="rect">
            <a:avLst/>
          </a:prstGeom>
          <a:solidFill>
            <a:srgbClr val="FBFBFB">
              <a:alpha val="85060"/>
            </a:srgbClr>
          </a:solidFill>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Notre approche finale consiste </a:t>
            </a:r>
            <a:r>
              <a:rPr lang="en" sz="1500"/>
              <a:t>à combiner</a:t>
            </a:r>
            <a:r>
              <a:rPr lang="en" sz="1500"/>
              <a:t> les </a:t>
            </a:r>
            <a:r>
              <a:rPr lang="en" sz="1500"/>
              <a:t>modèles</a:t>
            </a:r>
            <a:r>
              <a:rPr lang="en" sz="1500"/>
              <a:t> </a:t>
            </a:r>
            <a:r>
              <a:rPr lang="en" sz="1500"/>
              <a:t>précédents</a:t>
            </a:r>
            <a:r>
              <a:rPr lang="en" sz="1500"/>
              <a:t> pour obtenir la classification finale.</a:t>
            </a:r>
            <a:endParaRPr sz="1500"/>
          </a:p>
          <a:p>
            <a:pPr indent="0" lvl="0" marL="457200" rtl="0" algn="l">
              <a:spcBef>
                <a:spcPts val="0"/>
              </a:spcBef>
              <a:spcAft>
                <a:spcPts val="0"/>
              </a:spcAft>
              <a:buNone/>
            </a:pPr>
            <a:r>
              <a:t/>
            </a:r>
            <a:endParaRPr sz="15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33" name="Google Shape;233;p2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34" name="Google Shape;234;p29"/>
          <p:cNvPicPr preferRelativeResize="0"/>
          <p:nvPr/>
        </p:nvPicPr>
        <p:blipFill>
          <a:blip r:embed="rId3">
            <a:alphaModFix/>
          </a:blip>
          <a:stretch>
            <a:fillRect/>
          </a:stretch>
        </p:blipFill>
        <p:spPr>
          <a:xfrm>
            <a:off x="879825" y="999700"/>
            <a:ext cx="7164510" cy="401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31358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Modèle final : Performances</a:t>
            </a:r>
            <a:endParaRPr b="1">
              <a:latin typeface="Dosis"/>
              <a:ea typeface="Dosis"/>
              <a:cs typeface="Dosis"/>
              <a:sym typeface="Dosis"/>
            </a:endParaRPr>
          </a:p>
        </p:txBody>
      </p:sp>
      <p:sp>
        <p:nvSpPr>
          <p:cNvPr id="240" name="Google Shape;240;p30"/>
          <p:cNvSpPr txBox="1"/>
          <p:nvPr>
            <p:ph idx="1" type="body"/>
          </p:nvPr>
        </p:nvSpPr>
        <p:spPr>
          <a:xfrm>
            <a:off x="4059500" y="855475"/>
            <a:ext cx="4817700" cy="3766500"/>
          </a:xfrm>
          <a:prstGeom prst="rect">
            <a:avLst/>
          </a:prstGeom>
          <a:solidFill>
            <a:srgbClr val="FBFBFB">
              <a:alpha val="85060"/>
            </a:srgbClr>
          </a:solidFill>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La performance globale obtenue est de 89.24% (i.e. % de bonnes prédictions Catégorie +Maladie)</a:t>
            </a:r>
            <a:endParaRPr sz="1500"/>
          </a:p>
          <a:p>
            <a:pPr indent="-323850" lvl="0" marL="457200" rtl="0" algn="l">
              <a:spcBef>
                <a:spcPts val="1000"/>
              </a:spcBef>
              <a:spcAft>
                <a:spcPts val="0"/>
              </a:spcAft>
              <a:buSzPts val="1500"/>
              <a:buChar char="●"/>
            </a:pPr>
            <a:r>
              <a:rPr lang="en" sz="1500"/>
              <a:t>Meilleure performance que le modèle classifiant 38 classes qui avait 84% d’accuracy.</a:t>
            </a:r>
            <a:endParaRPr sz="1500"/>
          </a:p>
          <a:p>
            <a:pPr indent="-323850" lvl="0" marL="457200" rtl="0" algn="l">
              <a:spcBef>
                <a:spcPts val="1000"/>
              </a:spcBef>
              <a:spcAft>
                <a:spcPts val="0"/>
              </a:spcAft>
              <a:buSzPts val="1500"/>
              <a:buChar char="●"/>
            </a:pPr>
            <a:r>
              <a:rPr lang="en" sz="1500"/>
              <a:t>L’accuracy pour prédire la bonne catégorie est de 96,15%</a:t>
            </a:r>
            <a:endParaRPr sz="1500"/>
          </a:p>
          <a:p>
            <a:pPr indent="-323850" lvl="0" marL="457200" rtl="0" algn="l">
              <a:spcBef>
                <a:spcPts val="1000"/>
              </a:spcBef>
              <a:spcAft>
                <a:spcPts val="0"/>
              </a:spcAft>
              <a:buSzPts val="1500"/>
              <a:buChar char="●"/>
            </a:pPr>
            <a:r>
              <a:rPr lang="en" sz="1500"/>
              <a:t>L’accuracy pour prédire la catégorie et l’état de santé de 9 catégories de plantes est en moyenne de 96%. </a:t>
            </a:r>
            <a:endParaRPr sz="1500"/>
          </a:p>
          <a:p>
            <a:pPr indent="-323850" lvl="0" marL="457200" rtl="0" algn="l">
              <a:spcBef>
                <a:spcPts val="1000"/>
              </a:spcBef>
              <a:spcAft>
                <a:spcPts val="0"/>
              </a:spcAft>
              <a:buSzPts val="1500"/>
              <a:buChar char="●"/>
            </a:pPr>
            <a:r>
              <a:rPr lang="en" sz="1500"/>
              <a:t>L’accuracy pour prédire la catégorie et le type de maladie de 5 catégories est de 89,80%</a:t>
            </a:r>
            <a:endParaRPr sz="15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41" name="Google Shape;241;p3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42" name="Google Shape;242;p30"/>
          <p:cNvPicPr preferRelativeResize="0"/>
          <p:nvPr/>
        </p:nvPicPr>
        <p:blipFill>
          <a:blip r:embed="rId3">
            <a:alphaModFix/>
          </a:blip>
          <a:stretch>
            <a:fillRect/>
          </a:stretch>
        </p:blipFill>
        <p:spPr>
          <a:xfrm>
            <a:off x="238900" y="727050"/>
            <a:ext cx="3820601" cy="41170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ctrTitle"/>
          </p:nvPr>
        </p:nvSpPr>
        <p:spPr>
          <a:xfrm>
            <a:off x="5349175" y="1964350"/>
            <a:ext cx="310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a:t>
            </a:r>
            <a:endParaRPr/>
          </a:p>
          <a:p>
            <a:pPr indent="0" lvl="0" marL="0" rtl="0" algn="l">
              <a:spcBef>
                <a:spcPts val="0"/>
              </a:spcBef>
              <a:spcAft>
                <a:spcPts val="0"/>
              </a:spcAft>
              <a:buNone/>
            </a:pPr>
            <a:r>
              <a:rPr lang="en"/>
              <a:t>Demo Streamlit</a:t>
            </a:r>
            <a:endParaRPr/>
          </a:p>
        </p:txBody>
      </p:sp>
      <p:pic>
        <p:nvPicPr>
          <p:cNvPr id="248" name="Google Shape;248;p31"/>
          <p:cNvPicPr preferRelativeResize="0"/>
          <p:nvPr/>
        </p:nvPicPr>
        <p:blipFill rotWithShape="1">
          <a:blip r:embed="rId3">
            <a:alphaModFix/>
          </a:blip>
          <a:srcRect b="0" l="8436" r="8444" t="0"/>
          <a:stretch/>
        </p:blipFill>
        <p:spPr>
          <a:xfrm>
            <a:off x="2125100" y="448629"/>
            <a:ext cx="2708355" cy="3258307"/>
          </a:xfrm>
          <a:custGeom>
            <a:rect b="b" l="l" r="r" t="t"/>
            <a:pathLst>
              <a:path extrusionOk="0" h="19923" w="18313">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1735650" y="0"/>
            <a:ext cx="6473400" cy="69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Conclusion/pistes </a:t>
            </a:r>
            <a:r>
              <a:rPr b="1" lang="en">
                <a:latin typeface="Dosis"/>
                <a:ea typeface="Dosis"/>
                <a:cs typeface="Dosis"/>
                <a:sym typeface="Dosis"/>
              </a:rPr>
              <a:t>d'amélioration</a:t>
            </a:r>
            <a:endParaRPr b="1">
              <a:latin typeface="Dosis"/>
              <a:ea typeface="Dosis"/>
              <a:cs typeface="Dosis"/>
              <a:sym typeface="Dosis"/>
            </a:endParaRPr>
          </a:p>
        </p:txBody>
      </p:sp>
      <p:sp>
        <p:nvSpPr>
          <p:cNvPr id="254" name="Google Shape;254;p32"/>
          <p:cNvSpPr txBox="1"/>
          <p:nvPr>
            <p:ph idx="1" type="body"/>
          </p:nvPr>
        </p:nvSpPr>
        <p:spPr>
          <a:xfrm>
            <a:off x="76200" y="621000"/>
            <a:ext cx="8862600" cy="4447800"/>
          </a:xfrm>
          <a:prstGeom prst="rect">
            <a:avLst/>
          </a:prstGeom>
          <a:solidFill>
            <a:srgbClr val="FBFBFB">
              <a:alpha val="85060"/>
            </a:srgbClr>
          </a:solidFill>
        </p:spPr>
        <p:txBody>
          <a:bodyPr anchorCtr="0" anchor="t" bIns="91425" lIns="91425" spcFirstLastPara="1" rIns="91425" wrap="square" tIns="91425">
            <a:noAutofit/>
          </a:bodyPr>
          <a:lstStyle/>
          <a:p>
            <a:pPr indent="-330200" lvl="0" marL="457200" rtl="0" algn="l">
              <a:spcBef>
                <a:spcPts val="0"/>
              </a:spcBef>
              <a:spcAft>
                <a:spcPts val="0"/>
              </a:spcAft>
              <a:buClr>
                <a:srgbClr val="38761D"/>
              </a:buClr>
              <a:buSzPts val="1600"/>
              <a:buChar char="●"/>
            </a:pPr>
            <a:r>
              <a:rPr lang="en" sz="1600"/>
              <a:t>Le modèle final obtenu apporte de </a:t>
            </a:r>
            <a:r>
              <a:rPr b="1" lang="en" sz="1600"/>
              <a:t>très bonnes performances (Accuracy 89,24%)  </a:t>
            </a:r>
            <a:r>
              <a:rPr lang="en" sz="1600"/>
              <a:t>et permet d’avoir une première solution à la classification des plantes et de détermination de la maladie.</a:t>
            </a:r>
            <a:r>
              <a:rPr lang="en" sz="1600">
                <a:solidFill>
                  <a:srgbClr val="38761D"/>
                </a:solidFill>
              </a:rPr>
              <a:t> </a:t>
            </a:r>
            <a:endParaRPr sz="1600">
              <a:solidFill>
                <a:srgbClr val="38761D"/>
              </a:solidFill>
            </a:endParaRPr>
          </a:p>
          <a:p>
            <a:pPr indent="0" lvl="0" marL="457200" rtl="0" algn="l">
              <a:spcBef>
                <a:spcPts val="0"/>
              </a:spcBef>
              <a:spcAft>
                <a:spcPts val="0"/>
              </a:spcAft>
              <a:buNone/>
            </a:pPr>
            <a:r>
              <a:t/>
            </a:r>
            <a:endParaRPr b="1" sz="1600">
              <a:solidFill>
                <a:srgbClr val="38761D"/>
              </a:solidFill>
            </a:endParaRPr>
          </a:p>
          <a:p>
            <a:pPr indent="-330200" lvl="0" marL="457200" rtl="0" algn="l">
              <a:spcBef>
                <a:spcPts val="0"/>
              </a:spcBef>
              <a:spcAft>
                <a:spcPts val="0"/>
              </a:spcAft>
              <a:buClr>
                <a:srgbClr val="38761D"/>
              </a:buClr>
              <a:buSzPts val="1600"/>
              <a:buChar char="●"/>
            </a:pPr>
            <a:r>
              <a:rPr b="1" lang="en" sz="1600">
                <a:solidFill>
                  <a:srgbClr val="38761D"/>
                </a:solidFill>
              </a:rPr>
              <a:t>Limitations liées au dataset:</a:t>
            </a:r>
            <a:endParaRPr b="1" sz="1600">
              <a:solidFill>
                <a:srgbClr val="38761D"/>
              </a:solidFill>
            </a:endParaRPr>
          </a:p>
          <a:p>
            <a:pPr indent="-336550" lvl="1" marL="914400" rtl="0" algn="just">
              <a:spcBef>
                <a:spcPts val="0"/>
              </a:spcBef>
              <a:spcAft>
                <a:spcPts val="0"/>
              </a:spcAft>
              <a:buSzPts val="1700"/>
              <a:buChar char="○"/>
            </a:pPr>
            <a:r>
              <a:rPr b="1" lang="en" sz="1500"/>
              <a:t>Déséquilibre de la base de données</a:t>
            </a:r>
            <a:r>
              <a:rPr lang="en" sz="1500"/>
              <a:t>, notamment le manque de données pour certaines plantes. Afin de pouvoir générer un modèle généralisable, l’idéal serait d’inclure plus de photos avec plus de types de maladie pour avoir une meilleure pertinence de détection des types de maladie. </a:t>
            </a:r>
            <a:endParaRPr sz="1500"/>
          </a:p>
          <a:p>
            <a:pPr indent="-336550" lvl="1" marL="914400" rtl="0" algn="just">
              <a:spcBef>
                <a:spcPts val="1000"/>
              </a:spcBef>
              <a:spcAft>
                <a:spcPts val="0"/>
              </a:spcAft>
              <a:buSzPts val="1700"/>
              <a:buChar char="○"/>
            </a:pPr>
            <a:r>
              <a:rPr b="1" lang="en" sz="1500"/>
              <a:t>Biais des images:</a:t>
            </a:r>
            <a:r>
              <a:rPr lang="en" sz="1500"/>
              <a:t> Les photos de l'entraînement ont un format, une mise en forme identique. Donc on peut se poser la question sur la performance du modèle sur des photos avec un set-up different ( background, centrage, présence de plusieurs feuilles sur la photo, etc)</a:t>
            </a:r>
            <a:endParaRPr sz="1200">
              <a:solidFill>
                <a:srgbClr val="000000"/>
              </a:solidFill>
              <a:latin typeface="Arial"/>
              <a:ea typeface="Arial"/>
              <a:cs typeface="Arial"/>
              <a:sym typeface="Arial"/>
            </a:endParaRPr>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b="1" lang="en" sz="1600">
                <a:solidFill>
                  <a:srgbClr val="38761D"/>
                </a:solidFill>
              </a:rPr>
              <a:t>Optimisation du traitement des données</a:t>
            </a:r>
            <a:endParaRPr sz="1500"/>
          </a:p>
          <a:p>
            <a:pPr indent="-323850" lvl="1" marL="914400" rtl="0" algn="just">
              <a:spcBef>
                <a:spcPts val="1000"/>
              </a:spcBef>
              <a:spcAft>
                <a:spcPts val="0"/>
              </a:spcAft>
              <a:buSzPts val="1500"/>
              <a:buChar char="○"/>
            </a:pPr>
            <a:r>
              <a:rPr lang="en" sz="1500"/>
              <a:t>Preprocessing/Traitement des images : Charger les images pendant l'entraînement à l'aide d'un générateur (tensorflow.data.dataset) pour limiter les problèmes de RAM</a:t>
            </a:r>
            <a:endParaRPr sz="1500"/>
          </a:p>
          <a:p>
            <a:pPr indent="0" lvl="0" marL="914400" marR="0" rtl="0" algn="just">
              <a:lnSpc>
                <a:spcPct val="100000"/>
              </a:lnSpc>
              <a:spcBef>
                <a:spcPts val="1000"/>
              </a:spcBef>
              <a:spcAft>
                <a:spcPts val="0"/>
              </a:spcAft>
              <a:buNone/>
            </a:pPr>
            <a:r>
              <a:t/>
            </a:r>
            <a:endParaRPr sz="1500"/>
          </a:p>
          <a:p>
            <a:pPr indent="0" lvl="0" marL="914400" marR="0" rtl="0" algn="just">
              <a:lnSpc>
                <a:spcPct val="100000"/>
              </a:lnSpc>
              <a:spcBef>
                <a:spcPts val="1000"/>
              </a:spcBef>
              <a:spcAft>
                <a:spcPts val="0"/>
              </a:spcAft>
              <a:buNone/>
            </a:pPr>
            <a:r>
              <a:t/>
            </a:r>
            <a:endParaRPr sz="1050">
              <a:solidFill>
                <a:srgbClr val="1D1C1D"/>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55" name="Google Shape;255;p32"/>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idx="1" type="body"/>
          </p:nvPr>
        </p:nvSpPr>
        <p:spPr>
          <a:xfrm>
            <a:off x="3472925" y="1293975"/>
            <a:ext cx="4802100" cy="81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a:t>
            </a:r>
            <a:r>
              <a:rPr lang="en" sz="2000"/>
              <a:t>il existerait (en 2015) plus de 400 000 espèces décrites, dont la grande majorité sont des plantes à fleurs (369 000 espèces répertoriées), sachant que près de 2000 nouvelles espèces sont découvertes chaque année.” </a:t>
            </a:r>
            <a:endParaRPr sz="2000"/>
          </a:p>
          <a:p>
            <a:pPr indent="0" lvl="0" marL="0" rtl="0" algn="l">
              <a:spcBef>
                <a:spcPts val="600"/>
              </a:spcBef>
              <a:spcAft>
                <a:spcPts val="0"/>
              </a:spcAft>
              <a:buNone/>
            </a:pPr>
            <a:r>
              <a:rPr i="0" lang="en" sz="1300" u="sng"/>
              <a:t>Source: </a:t>
            </a:r>
            <a:r>
              <a:rPr i="0" lang="en" sz="1300"/>
              <a:t>wikipedia</a:t>
            </a:r>
            <a:endParaRPr i="0" sz="1300"/>
          </a:p>
        </p:txBody>
      </p:sp>
      <p:sp>
        <p:nvSpPr>
          <p:cNvPr id="117" name="Google Shape;117;p1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18" name="Google Shape;118;p15"/>
          <p:cNvPicPr preferRelativeResize="0"/>
          <p:nvPr/>
        </p:nvPicPr>
        <p:blipFill rotWithShape="1">
          <a:blip r:embed="rId3">
            <a:alphaModFix/>
          </a:blip>
          <a:srcRect b="10443" l="11022" r="11022" t="10435"/>
          <a:stretch/>
        </p:blipFill>
        <p:spPr>
          <a:xfrm>
            <a:off x="1155808" y="601750"/>
            <a:ext cx="1642139" cy="2500206"/>
          </a:xfrm>
          <a:custGeom>
            <a:rect b="b" l="l" r="r" t="t"/>
            <a:pathLst>
              <a:path extrusionOk="0" h="21367" w="17426">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1735650" y="0"/>
            <a:ext cx="6473400" cy="69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Pour aller plus loin….</a:t>
            </a:r>
            <a:endParaRPr b="1">
              <a:latin typeface="Dosis"/>
              <a:ea typeface="Dosis"/>
              <a:cs typeface="Dosis"/>
              <a:sym typeface="Dosis"/>
            </a:endParaRPr>
          </a:p>
        </p:txBody>
      </p:sp>
      <p:sp>
        <p:nvSpPr>
          <p:cNvPr id="261" name="Google Shape;261;p33"/>
          <p:cNvSpPr txBox="1"/>
          <p:nvPr>
            <p:ph idx="1" type="body"/>
          </p:nvPr>
        </p:nvSpPr>
        <p:spPr>
          <a:xfrm>
            <a:off x="76200" y="621000"/>
            <a:ext cx="8593200" cy="4447800"/>
          </a:xfrm>
          <a:prstGeom prst="rect">
            <a:avLst/>
          </a:prstGeom>
          <a:solidFill>
            <a:srgbClr val="FBFBFB">
              <a:alpha val="85060"/>
            </a:srgbClr>
          </a:solidFill>
        </p:spPr>
        <p:txBody>
          <a:bodyPr anchorCtr="0" anchor="t" bIns="91425" lIns="91425" spcFirstLastPara="1" rIns="91425" wrap="square" tIns="91425">
            <a:noAutofit/>
          </a:bodyPr>
          <a:lstStyle/>
          <a:p>
            <a:pPr indent="0" lvl="0" marL="457200" rtl="0" algn="l">
              <a:spcBef>
                <a:spcPts val="0"/>
              </a:spcBef>
              <a:spcAft>
                <a:spcPts val="0"/>
              </a:spcAft>
              <a:buNone/>
            </a:pPr>
            <a:r>
              <a:rPr b="1" lang="en" sz="1600">
                <a:solidFill>
                  <a:srgbClr val="38761D"/>
                </a:solidFill>
              </a:rPr>
              <a:t>Perspective long terme :</a:t>
            </a:r>
            <a:endParaRPr b="1" sz="1600">
              <a:solidFill>
                <a:srgbClr val="38761D"/>
              </a:solidFill>
            </a:endParaRPr>
          </a:p>
          <a:p>
            <a:pPr indent="0" lvl="0" marL="457200" rtl="0" algn="l">
              <a:spcBef>
                <a:spcPts val="0"/>
              </a:spcBef>
              <a:spcAft>
                <a:spcPts val="0"/>
              </a:spcAft>
              <a:buNone/>
            </a:pPr>
            <a:r>
              <a:t/>
            </a:r>
            <a:endParaRPr sz="1600">
              <a:solidFill>
                <a:srgbClr val="38761D"/>
              </a:solidFill>
            </a:endParaRPr>
          </a:p>
          <a:p>
            <a:pPr indent="-330200" lvl="0" marL="457200" rtl="0" algn="l">
              <a:spcBef>
                <a:spcPts val="0"/>
              </a:spcBef>
              <a:spcAft>
                <a:spcPts val="0"/>
              </a:spcAft>
              <a:buClr>
                <a:srgbClr val="38761D"/>
              </a:buClr>
              <a:buSzPts val="1600"/>
              <a:buChar char="●"/>
            </a:pPr>
            <a:r>
              <a:rPr lang="en" sz="1600">
                <a:solidFill>
                  <a:srgbClr val="38761D"/>
                </a:solidFill>
              </a:rPr>
              <a:t>Étendre</a:t>
            </a:r>
            <a:r>
              <a:rPr lang="en" sz="1600">
                <a:solidFill>
                  <a:srgbClr val="38761D"/>
                </a:solidFill>
              </a:rPr>
              <a:t> le scope du projet à 40 </a:t>
            </a:r>
            <a:r>
              <a:rPr lang="en" sz="1600">
                <a:solidFill>
                  <a:srgbClr val="38761D"/>
                </a:solidFill>
              </a:rPr>
              <a:t>espèces : 20 fruits et 20 légumes les plus cultivées en France</a:t>
            </a:r>
            <a:br>
              <a:rPr lang="en" sz="1600">
                <a:solidFill>
                  <a:srgbClr val="38761D"/>
                </a:solidFill>
              </a:rPr>
            </a:br>
            <a:endParaRPr sz="1600">
              <a:solidFill>
                <a:srgbClr val="38761D"/>
              </a:solidFill>
            </a:endParaRPr>
          </a:p>
          <a:p>
            <a:pPr indent="-330200" lvl="0" marL="457200" rtl="0" algn="l">
              <a:spcBef>
                <a:spcPts val="0"/>
              </a:spcBef>
              <a:spcAft>
                <a:spcPts val="0"/>
              </a:spcAft>
              <a:buClr>
                <a:srgbClr val="38761D"/>
              </a:buClr>
              <a:buSzPts val="1600"/>
              <a:buChar char="●"/>
            </a:pPr>
            <a:r>
              <a:rPr lang="en" sz="1600">
                <a:solidFill>
                  <a:srgbClr val="38761D"/>
                </a:solidFill>
              </a:rPr>
              <a:t>Application commercialisable pour le domaine de l’agriculture</a:t>
            </a:r>
            <a:br>
              <a:rPr lang="en" sz="1600">
                <a:solidFill>
                  <a:srgbClr val="38761D"/>
                </a:solidFill>
              </a:rPr>
            </a:br>
            <a:endParaRPr sz="1600">
              <a:solidFill>
                <a:srgbClr val="38761D"/>
              </a:solidFill>
            </a:endParaRPr>
          </a:p>
          <a:p>
            <a:pPr indent="-330200" lvl="0" marL="457200" rtl="0" algn="l">
              <a:spcBef>
                <a:spcPts val="0"/>
              </a:spcBef>
              <a:spcAft>
                <a:spcPts val="0"/>
              </a:spcAft>
              <a:buClr>
                <a:srgbClr val="38761D"/>
              </a:buClr>
              <a:buSzPts val="1600"/>
              <a:buChar char="●"/>
            </a:pPr>
            <a:r>
              <a:rPr lang="en" sz="1600">
                <a:solidFill>
                  <a:srgbClr val="38761D"/>
                </a:solidFill>
              </a:rPr>
              <a:t>Comparaison avec des applications existantes dans le marché:</a:t>
            </a:r>
            <a:endParaRPr sz="1600">
              <a:solidFill>
                <a:srgbClr val="38761D"/>
              </a:solidFill>
            </a:endParaRPr>
          </a:p>
          <a:p>
            <a:pPr indent="0" lvl="0" marL="457200" rtl="0" algn="l">
              <a:spcBef>
                <a:spcPts val="0"/>
              </a:spcBef>
              <a:spcAft>
                <a:spcPts val="0"/>
              </a:spcAft>
              <a:buNone/>
            </a:pPr>
            <a:r>
              <a:t/>
            </a:r>
            <a:endParaRPr sz="1600">
              <a:solidFill>
                <a:srgbClr val="38761D"/>
              </a:solidFill>
            </a:endParaRPr>
          </a:p>
          <a:p>
            <a:pPr indent="0" lvl="0" marL="457200" rtl="0" algn="l">
              <a:spcBef>
                <a:spcPts val="0"/>
              </a:spcBef>
              <a:spcAft>
                <a:spcPts val="0"/>
              </a:spcAft>
              <a:buNone/>
            </a:pPr>
            <a:r>
              <a:t/>
            </a:r>
            <a:endParaRPr b="1" sz="1600">
              <a:solidFill>
                <a:srgbClr val="38761D"/>
              </a:solidFill>
            </a:endParaRPr>
          </a:p>
          <a:p>
            <a:pPr indent="0" lvl="0" marL="0" rtl="0" algn="l">
              <a:spcBef>
                <a:spcPts val="0"/>
              </a:spcBef>
              <a:spcAft>
                <a:spcPts val="0"/>
              </a:spcAft>
              <a:buNone/>
            </a:pPr>
            <a:r>
              <a:t/>
            </a:r>
            <a:endParaRPr sz="11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600">
              <a:solidFill>
                <a:srgbClr val="38761D"/>
              </a:solidFill>
            </a:endParaRPr>
          </a:p>
          <a:p>
            <a:pPr indent="0" lvl="0" marL="914400" marR="0" rtl="0" algn="just">
              <a:lnSpc>
                <a:spcPct val="100000"/>
              </a:lnSpc>
              <a:spcBef>
                <a:spcPts val="1000"/>
              </a:spcBef>
              <a:spcAft>
                <a:spcPts val="0"/>
              </a:spcAft>
              <a:buNone/>
            </a:pPr>
            <a:r>
              <a:t/>
            </a:r>
            <a:endParaRPr sz="1500"/>
          </a:p>
          <a:p>
            <a:pPr indent="0" lvl="0" marL="914400" marR="0" rtl="0" algn="just">
              <a:lnSpc>
                <a:spcPct val="100000"/>
              </a:lnSpc>
              <a:spcBef>
                <a:spcPts val="1000"/>
              </a:spcBef>
              <a:spcAft>
                <a:spcPts val="0"/>
              </a:spcAft>
              <a:buNone/>
            </a:pPr>
            <a:r>
              <a:t/>
            </a:r>
            <a:endParaRPr sz="1050">
              <a:solidFill>
                <a:srgbClr val="1D1C1D"/>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62" name="Google Shape;262;p3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63" name="Google Shape;263;p33"/>
          <p:cNvPicPr preferRelativeResize="0"/>
          <p:nvPr/>
        </p:nvPicPr>
        <p:blipFill>
          <a:blip r:embed="rId3">
            <a:alphaModFix/>
          </a:blip>
          <a:stretch>
            <a:fillRect/>
          </a:stretch>
        </p:blipFill>
        <p:spPr>
          <a:xfrm>
            <a:off x="1028850" y="2693300"/>
            <a:ext cx="1366049" cy="1332050"/>
          </a:xfrm>
          <a:prstGeom prst="rect">
            <a:avLst/>
          </a:prstGeom>
          <a:noFill/>
          <a:ln>
            <a:noFill/>
          </a:ln>
        </p:spPr>
      </p:pic>
      <p:pic>
        <p:nvPicPr>
          <p:cNvPr id="264" name="Google Shape;264;p33"/>
          <p:cNvPicPr preferRelativeResize="0"/>
          <p:nvPr/>
        </p:nvPicPr>
        <p:blipFill>
          <a:blip r:embed="rId4">
            <a:alphaModFix/>
          </a:blip>
          <a:stretch>
            <a:fillRect/>
          </a:stretch>
        </p:blipFill>
        <p:spPr>
          <a:xfrm>
            <a:off x="3204047" y="2634950"/>
            <a:ext cx="1337328" cy="1332051"/>
          </a:xfrm>
          <a:prstGeom prst="rect">
            <a:avLst/>
          </a:prstGeom>
          <a:noFill/>
          <a:ln>
            <a:noFill/>
          </a:ln>
        </p:spPr>
      </p:pic>
      <p:sp>
        <p:nvSpPr>
          <p:cNvPr id="265" name="Google Shape;265;p33"/>
          <p:cNvSpPr txBox="1"/>
          <p:nvPr/>
        </p:nvSpPr>
        <p:spPr>
          <a:xfrm>
            <a:off x="1293725" y="3967000"/>
            <a:ext cx="7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Planty</a:t>
            </a:r>
            <a:endParaRPr b="1">
              <a:latin typeface="Oswald"/>
              <a:ea typeface="Oswald"/>
              <a:cs typeface="Oswald"/>
              <a:sym typeface="Oswald"/>
            </a:endParaRPr>
          </a:p>
        </p:txBody>
      </p:sp>
      <p:sp>
        <p:nvSpPr>
          <p:cNvPr id="266" name="Google Shape;266;p33"/>
          <p:cNvSpPr txBox="1"/>
          <p:nvPr/>
        </p:nvSpPr>
        <p:spPr>
          <a:xfrm>
            <a:off x="3402604" y="3967000"/>
            <a:ext cx="9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PlantNet</a:t>
            </a:r>
            <a:endParaRPr b="1">
              <a:latin typeface="Oswald"/>
              <a:ea typeface="Oswald"/>
              <a:cs typeface="Oswald"/>
              <a:sym typeface="Oswald"/>
            </a:endParaRPr>
          </a:p>
        </p:txBody>
      </p:sp>
      <p:pic>
        <p:nvPicPr>
          <p:cNvPr id="267" name="Google Shape;267;p33"/>
          <p:cNvPicPr preferRelativeResize="0"/>
          <p:nvPr/>
        </p:nvPicPr>
        <p:blipFill>
          <a:blip r:embed="rId5">
            <a:alphaModFix/>
          </a:blip>
          <a:stretch>
            <a:fillRect/>
          </a:stretch>
        </p:blipFill>
        <p:spPr>
          <a:xfrm>
            <a:off x="5221275" y="2669950"/>
            <a:ext cx="1294375" cy="1270400"/>
          </a:xfrm>
          <a:prstGeom prst="rect">
            <a:avLst/>
          </a:prstGeom>
          <a:noFill/>
          <a:ln>
            <a:noFill/>
          </a:ln>
        </p:spPr>
      </p:pic>
      <p:sp>
        <p:nvSpPr>
          <p:cNvPr id="268" name="Google Shape;268;p33"/>
          <p:cNvSpPr txBox="1"/>
          <p:nvPr/>
        </p:nvSpPr>
        <p:spPr>
          <a:xfrm>
            <a:off x="5441279" y="3967000"/>
            <a:ext cx="9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PlantSnap</a:t>
            </a:r>
            <a:endParaRPr b="1">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4294967295" type="ctrTitle"/>
          </p:nvPr>
        </p:nvSpPr>
        <p:spPr>
          <a:xfrm>
            <a:off x="685800" y="1964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Questions?</a:t>
            </a:r>
            <a:endParaRPr sz="9600">
              <a:solidFill>
                <a:srgbClr val="FFFFFF"/>
              </a:solidFill>
            </a:endParaRPr>
          </a:p>
        </p:txBody>
      </p:sp>
      <p:sp>
        <p:nvSpPr>
          <p:cNvPr id="274" name="Google Shape;274;p3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75" name="Google Shape;275;p34"/>
          <p:cNvPicPr preferRelativeResize="0"/>
          <p:nvPr/>
        </p:nvPicPr>
        <p:blipFill>
          <a:blip r:embed="rId3">
            <a:alphaModFix/>
          </a:blip>
          <a:stretch>
            <a:fillRect/>
          </a:stretch>
        </p:blipFill>
        <p:spPr>
          <a:xfrm>
            <a:off x="5670450" y="181275"/>
            <a:ext cx="3260450" cy="108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idx="4294967295" type="ctrTitle"/>
          </p:nvPr>
        </p:nvSpPr>
        <p:spPr>
          <a:xfrm>
            <a:off x="685800" y="1964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Thank you</a:t>
            </a:r>
            <a:endParaRPr sz="9600">
              <a:solidFill>
                <a:srgbClr val="FFFFFF"/>
              </a:solidFill>
            </a:endParaRPr>
          </a:p>
        </p:txBody>
      </p:sp>
      <p:sp>
        <p:nvSpPr>
          <p:cNvPr id="281" name="Google Shape;281;p3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82" name="Google Shape;282;p35"/>
          <p:cNvPicPr preferRelativeResize="0"/>
          <p:nvPr/>
        </p:nvPicPr>
        <p:blipFill>
          <a:blip r:embed="rId3">
            <a:alphaModFix/>
          </a:blip>
          <a:stretch>
            <a:fillRect/>
          </a:stretch>
        </p:blipFill>
        <p:spPr>
          <a:xfrm>
            <a:off x="5670450" y="181275"/>
            <a:ext cx="3260450" cy="108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1688025" y="-60375"/>
            <a:ext cx="7089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u="sng">
                <a:latin typeface="Dosis"/>
                <a:ea typeface="Dosis"/>
                <a:cs typeface="Dosis"/>
                <a:sym typeface="Dosis"/>
              </a:rPr>
              <a:t>Etape I:</a:t>
            </a:r>
            <a:r>
              <a:rPr b="1" lang="en" sz="3400">
                <a:latin typeface="Dosis"/>
                <a:ea typeface="Dosis"/>
                <a:cs typeface="Dosis"/>
                <a:sym typeface="Dosis"/>
              </a:rPr>
              <a:t> Classification de l'espèce </a:t>
            </a:r>
            <a:endParaRPr b="1" sz="3400">
              <a:latin typeface="Dosis"/>
              <a:ea typeface="Dosis"/>
              <a:cs typeface="Dosis"/>
              <a:sym typeface="Dosis"/>
            </a:endParaRPr>
          </a:p>
        </p:txBody>
      </p:sp>
      <p:sp>
        <p:nvSpPr>
          <p:cNvPr id="288" name="Google Shape;288;p36"/>
          <p:cNvSpPr txBox="1"/>
          <p:nvPr>
            <p:ph idx="1" type="body"/>
          </p:nvPr>
        </p:nvSpPr>
        <p:spPr>
          <a:xfrm>
            <a:off x="184700" y="531825"/>
            <a:ext cx="8534700" cy="4447800"/>
          </a:xfrm>
          <a:prstGeom prst="rect">
            <a:avLst/>
          </a:prstGeom>
          <a:solidFill>
            <a:srgbClr val="FBFBFB">
              <a:alpha val="85060"/>
            </a:srgbClr>
          </a:solidFill>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b="1" lang="en" sz="1700">
                <a:solidFill>
                  <a:srgbClr val="6AA84F"/>
                </a:solidFill>
              </a:rPr>
              <a:t>Générateur</a:t>
            </a:r>
            <a:r>
              <a:rPr b="1" lang="en" sz="1700">
                <a:solidFill>
                  <a:srgbClr val="6AA84F"/>
                </a:solidFill>
              </a:rPr>
              <a:t> d’images:</a:t>
            </a:r>
            <a:r>
              <a:rPr b="1" lang="en" sz="1500">
                <a:solidFill>
                  <a:srgbClr val="6AA84F"/>
                </a:solidFill>
              </a:rPr>
              <a:t> </a:t>
            </a:r>
            <a:r>
              <a:rPr lang="en" sz="1400"/>
              <a:t>Nous avons </a:t>
            </a:r>
            <a:r>
              <a:rPr lang="en" sz="1400"/>
              <a:t>utilisé</a:t>
            </a:r>
            <a:r>
              <a:rPr lang="en" sz="1400"/>
              <a:t> un générateur d’images afin de générer des lots d'images transformées  (rotation, zoom, décalage, ...) pour entraîner notre modèle et ainsi  d'éviter au maximum le sur-apprentissage:</a:t>
            </a:r>
            <a:endParaRPr sz="14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330200" lvl="0" marL="457200" rtl="0" algn="just">
              <a:spcBef>
                <a:spcPts val="0"/>
              </a:spcBef>
              <a:spcAft>
                <a:spcPts val="0"/>
              </a:spcAft>
              <a:buClr>
                <a:srgbClr val="6AA84F"/>
              </a:buClr>
              <a:buSzPts val="1600"/>
              <a:buChar char="●"/>
            </a:pPr>
            <a:r>
              <a:rPr b="1" lang="en" sz="1600">
                <a:solidFill>
                  <a:srgbClr val="6AA84F"/>
                </a:solidFill>
              </a:rPr>
              <a:t>Architecture LeNet:</a:t>
            </a:r>
            <a:endParaRPr b="1" sz="1600">
              <a:solidFill>
                <a:srgbClr val="6AA84F"/>
              </a:solidFill>
            </a:endParaRPr>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45720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311150" lvl="0" marL="457200" rtl="0" algn="just">
              <a:spcBef>
                <a:spcPts val="0"/>
              </a:spcBef>
              <a:spcAft>
                <a:spcPts val="0"/>
              </a:spcAft>
              <a:buClr>
                <a:srgbClr val="38761D"/>
              </a:buClr>
              <a:buSzPts val="1300"/>
              <a:buChar char="●"/>
            </a:pPr>
            <a:r>
              <a:t/>
            </a:r>
            <a:endParaRPr b="1" sz="1300">
              <a:solidFill>
                <a:srgbClr val="38761D"/>
              </a:solidFill>
            </a:endParaRPr>
          </a:p>
          <a:p>
            <a:pPr indent="0" lvl="0" marL="0" rtl="0" algn="just">
              <a:spcBef>
                <a:spcPts val="0"/>
              </a:spcBef>
              <a:spcAft>
                <a:spcPts val="0"/>
              </a:spcAft>
              <a:buNone/>
            </a:pPr>
            <a:r>
              <a:t/>
            </a:r>
            <a:endParaRPr b="1" sz="9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289" name="Google Shape;289;p3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90" name="Google Shape;290;p36"/>
          <p:cNvPicPr preferRelativeResize="0"/>
          <p:nvPr/>
        </p:nvPicPr>
        <p:blipFill>
          <a:blip r:embed="rId3">
            <a:alphaModFix/>
          </a:blip>
          <a:stretch>
            <a:fillRect/>
          </a:stretch>
        </p:blipFill>
        <p:spPr>
          <a:xfrm>
            <a:off x="2777250" y="1295625"/>
            <a:ext cx="2688475" cy="860325"/>
          </a:xfrm>
          <a:prstGeom prst="rect">
            <a:avLst/>
          </a:prstGeom>
          <a:noFill/>
          <a:ln cap="flat" cmpd="sng" w="9525">
            <a:solidFill>
              <a:srgbClr val="000000"/>
            </a:solidFill>
            <a:prstDash val="solid"/>
            <a:round/>
            <a:headEnd len="sm" w="sm" type="none"/>
            <a:tailEnd len="sm" w="sm" type="none"/>
          </a:ln>
        </p:spPr>
      </p:pic>
      <p:pic>
        <p:nvPicPr>
          <p:cNvPr id="291" name="Google Shape;291;p36"/>
          <p:cNvPicPr preferRelativeResize="0"/>
          <p:nvPr/>
        </p:nvPicPr>
        <p:blipFill>
          <a:blip r:embed="rId4">
            <a:alphaModFix/>
          </a:blip>
          <a:stretch>
            <a:fillRect/>
          </a:stretch>
        </p:blipFill>
        <p:spPr>
          <a:xfrm>
            <a:off x="1374225" y="2604600"/>
            <a:ext cx="6061450" cy="2323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97" name="Google Shape;297;p37"/>
          <p:cNvPicPr preferRelativeResize="0"/>
          <p:nvPr/>
        </p:nvPicPr>
        <p:blipFill>
          <a:blip r:embed="rId3">
            <a:alphaModFix/>
          </a:blip>
          <a:stretch>
            <a:fillRect/>
          </a:stretch>
        </p:blipFill>
        <p:spPr>
          <a:xfrm>
            <a:off x="3092485" y="0"/>
            <a:ext cx="2375855" cy="5143501"/>
          </a:xfrm>
          <a:prstGeom prst="rect">
            <a:avLst/>
          </a:prstGeom>
          <a:noFill/>
          <a:ln>
            <a:noFill/>
          </a:ln>
        </p:spPr>
      </p:pic>
      <p:pic>
        <p:nvPicPr>
          <p:cNvPr id="298" name="Google Shape;298;p37"/>
          <p:cNvPicPr preferRelativeResize="0"/>
          <p:nvPr/>
        </p:nvPicPr>
        <p:blipFill>
          <a:blip r:embed="rId4">
            <a:alphaModFix/>
          </a:blip>
          <a:stretch>
            <a:fillRect/>
          </a:stretch>
        </p:blipFill>
        <p:spPr>
          <a:xfrm>
            <a:off x="5978498" y="-67975"/>
            <a:ext cx="2375855" cy="5143501"/>
          </a:xfrm>
          <a:prstGeom prst="rect">
            <a:avLst/>
          </a:prstGeom>
          <a:noFill/>
          <a:ln>
            <a:noFill/>
          </a:ln>
        </p:spPr>
      </p:pic>
      <p:pic>
        <p:nvPicPr>
          <p:cNvPr id="299" name="Google Shape;299;p37"/>
          <p:cNvPicPr preferRelativeResize="0"/>
          <p:nvPr/>
        </p:nvPicPr>
        <p:blipFill>
          <a:blip r:embed="rId5">
            <a:alphaModFix/>
          </a:blip>
          <a:stretch>
            <a:fillRect/>
          </a:stretch>
        </p:blipFill>
        <p:spPr>
          <a:xfrm>
            <a:off x="296598" y="-67975"/>
            <a:ext cx="2682255" cy="5143501"/>
          </a:xfrm>
          <a:prstGeom prst="rect">
            <a:avLst/>
          </a:prstGeom>
          <a:noFill/>
          <a:ln>
            <a:noFill/>
          </a:ln>
        </p:spPr>
      </p:pic>
      <p:sp>
        <p:nvSpPr>
          <p:cNvPr id="300" name="Google Shape;300;p37"/>
          <p:cNvSpPr txBox="1"/>
          <p:nvPr/>
        </p:nvSpPr>
        <p:spPr>
          <a:xfrm>
            <a:off x="4768150" y="4567450"/>
            <a:ext cx="7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Planty</a:t>
            </a:r>
            <a:endParaRPr b="1">
              <a:latin typeface="Oswald"/>
              <a:ea typeface="Oswald"/>
              <a:cs typeface="Oswald"/>
              <a:sym typeface="Oswald"/>
            </a:endParaRPr>
          </a:p>
        </p:txBody>
      </p:sp>
      <p:sp>
        <p:nvSpPr>
          <p:cNvPr id="301" name="Google Shape;301;p37"/>
          <p:cNvSpPr txBox="1"/>
          <p:nvPr/>
        </p:nvSpPr>
        <p:spPr>
          <a:xfrm>
            <a:off x="8096425" y="4459275"/>
            <a:ext cx="10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PlantSnap</a:t>
            </a:r>
            <a:endParaRPr b="1">
              <a:latin typeface="Oswald"/>
              <a:ea typeface="Oswald"/>
              <a:cs typeface="Oswald"/>
              <a:sym typeface="Oswald"/>
            </a:endParaRPr>
          </a:p>
        </p:txBody>
      </p:sp>
      <p:sp>
        <p:nvSpPr>
          <p:cNvPr id="302" name="Google Shape;302;p37"/>
          <p:cNvSpPr txBox="1"/>
          <p:nvPr/>
        </p:nvSpPr>
        <p:spPr>
          <a:xfrm>
            <a:off x="1162675" y="3899025"/>
            <a:ext cx="9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swald"/>
                <a:ea typeface="Oswald"/>
                <a:cs typeface="Oswald"/>
                <a:sym typeface="Oswald"/>
              </a:rPr>
              <a:t>PlantNet</a:t>
            </a:r>
            <a:endParaRPr b="1">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08" name="Google Shape;308;p38"/>
          <p:cNvPicPr preferRelativeResize="0"/>
          <p:nvPr/>
        </p:nvPicPr>
        <p:blipFill>
          <a:blip r:embed="rId3">
            <a:alphaModFix/>
          </a:blip>
          <a:stretch>
            <a:fillRect/>
          </a:stretch>
        </p:blipFill>
        <p:spPr>
          <a:xfrm>
            <a:off x="2732148" y="84425"/>
            <a:ext cx="2375855" cy="5143501"/>
          </a:xfrm>
          <a:prstGeom prst="rect">
            <a:avLst/>
          </a:prstGeom>
          <a:noFill/>
          <a:ln>
            <a:noFill/>
          </a:ln>
        </p:spPr>
      </p:pic>
      <p:pic>
        <p:nvPicPr>
          <p:cNvPr id="309" name="Google Shape;309;p38"/>
          <p:cNvPicPr preferRelativeResize="0"/>
          <p:nvPr/>
        </p:nvPicPr>
        <p:blipFill>
          <a:blip r:embed="rId4">
            <a:alphaModFix/>
          </a:blip>
          <a:stretch>
            <a:fillRect/>
          </a:stretch>
        </p:blipFill>
        <p:spPr>
          <a:xfrm>
            <a:off x="5388334" y="84425"/>
            <a:ext cx="2235065" cy="4838702"/>
          </a:xfrm>
          <a:prstGeom prst="rect">
            <a:avLst/>
          </a:prstGeom>
          <a:noFill/>
          <a:ln>
            <a:noFill/>
          </a:ln>
        </p:spPr>
      </p:pic>
      <p:pic>
        <p:nvPicPr>
          <p:cNvPr id="310" name="Google Shape;310;p38"/>
          <p:cNvPicPr preferRelativeResize="0"/>
          <p:nvPr/>
        </p:nvPicPr>
        <p:blipFill>
          <a:blip r:embed="rId5">
            <a:alphaModFix/>
          </a:blip>
          <a:stretch>
            <a:fillRect/>
          </a:stretch>
        </p:blipFill>
        <p:spPr>
          <a:xfrm>
            <a:off x="239725" y="84425"/>
            <a:ext cx="2427348" cy="17022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16" name="Google Shape;316;p39"/>
          <p:cNvPicPr preferRelativeResize="0"/>
          <p:nvPr/>
        </p:nvPicPr>
        <p:blipFill>
          <a:blip r:embed="rId3">
            <a:alphaModFix/>
          </a:blip>
          <a:stretch>
            <a:fillRect/>
          </a:stretch>
        </p:blipFill>
        <p:spPr>
          <a:xfrm>
            <a:off x="348102" y="305875"/>
            <a:ext cx="1899725" cy="1899725"/>
          </a:xfrm>
          <a:prstGeom prst="rect">
            <a:avLst/>
          </a:prstGeom>
          <a:noFill/>
          <a:ln>
            <a:noFill/>
          </a:ln>
        </p:spPr>
      </p:pic>
      <p:pic>
        <p:nvPicPr>
          <p:cNvPr id="317" name="Google Shape;317;p39"/>
          <p:cNvPicPr preferRelativeResize="0"/>
          <p:nvPr/>
        </p:nvPicPr>
        <p:blipFill>
          <a:blip r:embed="rId4">
            <a:alphaModFix/>
          </a:blip>
          <a:stretch>
            <a:fillRect/>
          </a:stretch>
        </p:blipFill>
        <p:spPr>
          <a:xfrm>
            <a:off x="6974200" y="2395886"/>
            <a:ext cx="2088349" cy="4521037"/>
          </a:xfrm>
          <a:prstGeom prst="rect">
            <a:avLst/>
          </a:prstGeom>
          <a:noFill/>
          <a:ln>
            <a:noFill/>
          </a:ln>
        </p:spPr>
      </p:pic>
      <p:pic>
        <p:nvPicPr>
          <p:cNvPr id="318" name="Google Shape;318;p39"/>
          <p:cNvPicPr preferRelativeResize="0"/>
          <p:nvPr/>
        </p:nvPicPr>
        <p:blipFill rotWithShape="1">
          <a:blip r:embed="rId5">
            <a:alphaModFix/>
          </a:blip>
          <a:srcRect b="37102" l="0" r="0" t="0"/>
          <a:stretch/>
        </p:blipFill>
        <p:spPr>
          <a:xfrm>
            <a:off x="6974200" y="90623"/>
            <a:ext cx="2088349" cy="2843648"/>
          </a:xfrm>
          <a:prstGeom prst="rect">
            <a:avLst/>
          </a:prstGeom>
          <a:noFill/>
          <a:ln>
            <a:noFill/>
          </a:ln>
        </p:spPr>
      </p:pic>
      <p:pic>
        <p:nvPicPr>
          <p:cNvPr id="319" name="Google Shape;319;p39"/>
          <p:cNvPicPr preferRelativeResize="0"/>
          <p:nvPr/>
        </p:nvPicPr>
        <p:blipFill>
          <a:blip r:embed="rId6">
            <a:alphaModFix/>
          </a:blip>
          <a:stretch>
            <a:fillRect/>
          </a:stretch>
        </p:blipFill>
        <p:spPr>
          <a:xfrm>
            <a:off x="4813531" y="228775"/>
            <a:ext cx="2088345" cy="4521068"/>
          </a:xfrm>
          <a:prstGeom prst="rect">
            <a:avLst/>
          </a:prstGeom>
          <a:noFill/>
          <a:ln>
            <a:noFill/>
          </a:ln>
        </p:spPr>
      </p:pic>
      <p:pic>
        <p:nvPicPr>
          <p:cNvPr id="320" name="Google Shape;320;p39"/>
          <p:cNvPicPr preferRelativeResize="0"/>
          <p:nvPr/>
        </p:nvPicPr>
        <p:blipFill>
          <a:blip r:embed="rId7">
            <a:alphaModFix/>
          </a:blip>
          <a:stretch>
            <a:fillRect/>
          </a:stretch>
        </p:blipFill>
        <p:spPr>
          <a:xfrm>
            <a:off x="2444862" y="515380"/>
            <a:ext cx="1899724" cy="41127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930600" y="84925"/>
            <a:ext cx="4864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Contexte et objectif</a:t>
            </a:r>
            <a:endParaRPr/>
          </a:p>
        </p:txBody>
      </p:sp>
      <p:sp>
        <p:nvSpPr>
          <p:cNvPr id="124" name="Google Shape;124;p1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5" name="Google Shape;125;p16"/>
          <p:cNvSpPr txBox="1"/>
          <p:nvPr>
            <p:ph idx="1" type="body"/>
          </p:nvPr>
        </p:nvSpPr>
        <p:spPr>
          <a:xfrm>
            <a:off x="3042650" y="775825"/>
            <a:ext cx="5469300" cy="4205700"/>
          </a:xfrm>
          <a:prstGeom prst="rect">
            <a:avLst/>
          </a:prstGeom>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SzPts val="1900"/>
              <a:buChar char="⊷"/>
            </a:pPr>
            <a:r>
              <a:rPr lang="en" sz="1500"/>
              <a:t>L’objectif du projet est de localiser et classifier l’espèce d’une plante dans une image. Une fois la classification faite, l’application pourra permettre d’identifier les possibles maladies</a:t>
            </a:r>
            <a:r>
              <a:rPr lang="en" sz="1200">
                <a:solidFill>
                  <a:srgbClr val="000000"/>
                </a:solidFill>
                <a:latin typeface="Arial"/>
                <a:ea typeface="Arial"/>
                <a:cs typeface="Arial"/>
                <a:sym typeface="Arial"/>
              </a:rPr>
              <a:t>.</a:t>
            </a:r>
            <a:endParaRPr sz="1500"/>
          </a:p>
          <a:p>
            <a:pPr indent="-349250" lvl="0" marL="457200" rtl="0" algn="just">
              <a:lnSpc>
                <a:spcPct val="115000"/>
              </a:lnSpc>
              <a:spcBef>
                <a:spcPts val="0"/>
              </a:spcBef>
              <a:spcAft>
                <a:spcPts val="0"/>
              </a:spcAft>
              <a:buSzPts val="1900"/>
              <a:buChar char="⊷"/>
            </a:pPr>
            <a:r>
              <a:rPr lang="en" sz="1500"/>
              <a:t>Le projet PlantsPy s’appuie sur la construction d’un modèle de </a:t>
            </a:r>
            <a:r>
              <a:rPr b="1" lang="en" sz="1500">
                <a:solidFill>
                  <a:srgbClr val="38761D"/>
                </a:solidFill>
              </a:rPr>
              <a:t>Deep Learning</a:t>
            </a:r>
            <a:r>
              <a:rPr lang="en" sz="1500"/>
              <a:t> qui </a:t>
            </a:r>
            <a:r>
              <a:rPr lang="en" sz="1500"/>
              <a:t>à partir</a:t>
            </a:r>
            <a:r>
              <a:rPr lang="en" sz="1500"/>
              <a:t> d’une image permet d’apporter les meilleures réponses possibles aux questions suivantes :</a:t>
            </a:r>
            <a:endParaRPr sz="1500"/>
          </a:p>
          <a:p>
            <a:pPr indent="-311150" lvl="0" marL="914400" marR="0" rtl="0" algn="just">
              <a:lnSpc>
                <a:spcPct val="115000"/>
              </a:lnSpc>
              <a:spcBef>
                <a:spcPts val="0"/>
              </a:spcBef>
              <a:spcAft>
                <a:spcPts val="0"/>
              </a:spcAft>
              <a:buClr>
                <a:srgbClr val="38761D"/>
              </a:buClr>
              <a:buSzPts val="1300"/>
              <a:buAutoNum type="arabicPeriod"/>
            </a:pPr>
            <a:r>
              <a:rPr b="1" lang="en" sz="1300">
                <a:solidFill>
                  <a:srgbClr val="38761D"/>
                </a:solidFill>
              </a:rPr>
              <a:t>Quelle est </a:t>
            </a:r>
            <a:r>
              <a:rPr b="1" lang="en" sz="1300">
                <a:solidFill>
                  <a:srgbClr val="38761D"/>
                </a:solidFill>
              </a:rPr>
              <a:t>l'espèce</a:t>
            </a:r>
            <a:r>
              <a:rPr b="1" lang="en" sz="1300">
                <a:solidFill>
                  <a:srgbClr val="38761D"/>
                </a:solidFill>
              </a:rPr>
              <a:t> de la plante? </a:t>
            </a:r>
            <a:endParaRPr b="1" sz="1300">
              <a:solidFill>
                <a:srgbClr val="38761D"/>
              </a:solidFill>
            </a:endParaRPr>
          </a:p>
          <a:p>
            <a:pPr indent="-311150" lvl="0" marL="914400" marR="0" rtl="0" algn="just">
              <a:lnSpc>
                <a:spcPct val="115000"/>
              </a:lnSpc>
              <a:spcBef>
                <a:spcPts val="0"/>
              </a:spcBef>
              <a:spcAft>
                <a:spcPts val="0"/>
              </a:spcAft>
              <a:buClr>
                <a:srgbClr val="38761D"/>
              </a:buClr>
              <a:buSzPts val="1300"/>
              <a:buAutoNum type="arabicPeriod"/>
            </a:pPr>
            <a:r>
              <a:rPr b="1" lang="en" sz="1300">
                <a:solidFill>
                  <a:srgbClr val="38761D"/>
                </a:solidFill>
              </a:rPr>
              <a:t>Est-ce que la feuille est malade ou saine? </a:t>
            </a:r>
            <a:endParaRPr b="1" sz="1300">
              <a:solidFill>
                <a:srgbClr val="38761D"/>
              </a:solidFill>
            </a:endParaRPr>
          </a:p>
          <a:p>
            <a:pPr indent="-311150" lvl="0" marL="914400" marR="0" rtl="0" algn="just">
              <a:lnSpc>
                <a:spcPct val="115000"/>
              </a:lnSpc>
              <a:spcBef>
                <a:spcPts val="0"/>
              </a:spcBef>
              <a:spcAft>
                <a:spcPts val="0"/>
              </a:spcAft>
              <a:buClr>
                <a:srgbClr val="38761D"/>
              </a:buClr>
              <a:buSzPts val="1300"/>
              <a:buAutoNum type="arabicPeriod"/>
            </a:pPr>
            <a:r>
              <a:rPr b="1" lang="en" sz="1300">
                <a:solidFill>
                  <a:srgbClr val="38761D"/>
                </a:solidFill>
              </a:rPr>
              <a:t>Quel est le type de maladie détecté ? </a:t>
            </a:r>
            <a:endParaRPr b="1" sz="1300">
              <a:solidFill>
                <a:srgbClr val="38761D"/>
              </a:solidFill>
            </a:endParaRPr>
          </a:p>
          <a:p>
            <a:pPr indent="-323850" lvl="0" marL="457200" rtl="0" algn="just">
              <a:lnSpc>
                <a:spcPct val="100000"/>
              </a:lnSpc>
              <a:spcBef>
                <a:spcPts val="1000"/>
              </a:spcBef>
              <a:spcAft>
                <a:spcPts val="0"/>
              </a:spcAft>
              <a:buSzPts val="1500"/>
              <a:buChar char="⊷"/>
            </a:pPr>
            <a:r>
              <a:rPr lang="en" sz="1500"/>
              <a:t>A partir de bases de </a:t>
            </a:r>
            <a:r>
              <a:rPr lang="en" sz="1500"/>
              <a:t>données</a:t>
            </a:r>
            <a:r>
              <a:rPr lang="en" sz="1500"/>
              <a:t> fournies par la plateforme Kaggle, nous avons développé une première version de “PlantSpy” permettant de classifier </a:t>
            </a:r>
            <a:r>
              <a:rPr b="1" lang="en" sz="1500">
                <a:solidFill>
                  <a:srgbClr val="38761D"/>
                </a:solidFill>
              </a:rPr>
              <a:t>14 catégories </a:t>
            </a:r>
            <a:r>
              <a:rPr lang="en" sz="1500"/>
              <a:t>de plantes différentes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3930600" y="84925"/>
            <a:ext cx="4864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PlantsPy</a:t>
            </a:r>
            <a:endParaRPr b="1">
              <a:latin typeface="Dosis"/>
              <a:ea typeface="Dosis"/>
              <a:cs typeface="Dosis"/>
              <a:sym typeface="Dosis"/>
            </a:endParaRPr>
          </a:p>
        </p:txBody>
      </p:sp>
      <p:sp>
        <p:nvSpPr>
          <p:cNvPr id="131" name="Google Shape;131;p1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3486925" y="775825"/>
            <a:ext cx="5469300" cy="4205700"/>
          </a:xfrm>
          <a:prstGeom prst="rect">
            <a:avLst/>
          </a:prstGeom>
        </p:spPr>
        <p:txBody>
          <a:bodyPr anchorCtr="0" anchor="t" bIns="91425" lIns="91425" spcFirstLastPara="1" rIns="91425" wrap="square" tIns="91425">
            <a:noAutofit/>
          </a:bodyPr>
          <a:lstStyle/>
          <a:p>
            <a:pPr indent="-349250" lvl="0" marL="457200" rtl="0" algn="just">
              <a:lnSpc>
                <a:spcPct val="100000"/>
              </a:lnSpc>
              <a:spcBef>
                <a:spcPts val="1000"/>
              </a:spcBef>
              <a:spcAft>
                <a:spcPts val="0"/>
              </a:spcAft>
              <a:buClr>
                <a:srgbClr val="38761D"/>
              </a:buClr>
              <a:buSzPts val="1900"/>
              <a:buAutoNum type="arabicPeriod"/>
            </a:pPr>
            <a:r>
              <a:rPr b="1" lang="en" sz="1900">
                <a:solidFill>
                  <a:srgbClr val="38761D"/>
                </a:solidFill>
              </a:rPr>
              <a:t>Exploration des </a:t>
            </a:r>
            <a:r>
              <a:rPr b="1" lang="en" sz="1900">
                <a:solidFill>
                  <a:srgbClr val="38761D"/>
                </a:solidFill>
              </a:rPr>
              <a:t>données</a:t>
            </a:r>
            <a:endParaRPr b="1" sz="1900">
              <a:solidFill>
                <a:srgbClr val="38761D"/>
              </a:solidFill>
            </a:endParaRPr>
          </a:p>
          <a:p>
            <a:pPr indent="-349250" lvl="0" marL="457200" rtl="0" algn="just">
              <a:lnSpc>
                <a:spcPct val="100000"/>
              </a:lnSpc>
              <a:spcBef>
                <a:spcPts val="1000"/>
              </a:spcBef>
              <a:spcAft>
                <a:spcPts val="0"/>
              </a:spcAft>
              <a:buClr>
                <a:srgbClr val="38761D"/>
              </a:buClr>
              <a:buSzPts val="1900"/>
              <a:buAutoNum type="arabicPeriod"/>
            </a:pPr>
            <a:r>
              <a:rPr b="1" lang="en" sz="1900">
                <a:solidFill>
                  <a:srgbClr val="38761D"/>
                </a:solidFill>
              </a:rPr>
              <a:t>Modelisation</a:t>
            </a:r>
            <a:endParaRPr sz="1900"/>
          </a:p>
          <a:p>
            <a:pPr indent="-349250" lvl="0" marL="457200" rtl="0" algn="just">
              <a:lnSpc>
                <a:spcPct val="100000"/>
              </a:lnSpc>
              <a:spcBef>
                <a:spcPts val="1000"/>
              </a:spcBef>
              <a:spcAft>
                <a:spcPts val="0"/>
              </a:spcAft>
              <a:buClr>
                <a:srgbClr val="38761D"/>
              </a:buClr>
              <a:buSzPts val="1900"/>
              <a:buAutoNum type="arabicPeriod"/>
            </a:pPr>
            <a:r>
              <a:rPr b="1" lang="en" sz="1900">
                <a:solidFill>
                  <a:srgbClr val="38761D"/>
                </a:solidFill>
              </a:rPr>
              <a:t>Demonstration Streamlit</a:t>
            </a:r>
            <a:endParaRPr b="1" sz="1900">
              <a:solidFill>
                <a:srgbClr val="38761D"/>
              </a:solidFill>
            </a:endParaRPr>
          </a:p>
          <a:p>
            <a:pPr indent="-349250" lvl="0" marL="457200" rtl="0" algn="just">
              <a:lnSpc>
                <a:spcPct val="100000"/>
              </a:lnSpc>
              <a:spcBef>
                <a:spcPts val="1000"/>
              </a:spcBef>
              <a:spcAft>
                <a:spcPts val="0"/>
              </a:spcAft>
              <a:buClr>
                <a:srgbClr val="38761D"/>
              </a:buClr>
              <a:buSzPts val="1900"/>
              <a:buAutoNum type="arabicPeriod"/>
            </a:pPr>
            <a:r>
              <a:rPr b="1" lang="en" sz="1900">
                <a:solidFill>
                  <a:srgbClr val="38761D"/>
                </a:solidFill>
              </a:rPr>
              <a:t>Conclusions/pistes d'amélioration</a:t>
            </a:r>
            <a:endParaRPr b="1" sz="1900">
              <a:solidFill>
                <a:srgbClr val="38761D"/>
              </a:solidFill>
            </a:endParaRPr>
          </a:p>
          <a:p>
            <a:pPr indent="0" lvl="0" marL="914400" rtl="0" algn="just">
              <a:lnSpc>
                <a:spcPct val="100000"/>
              </a:lnSpc>
              <a:spcBef>
                <a:spcPts val="1000"/>
              </a:spcBef>
              <a:spcAft>
                <a:spcPts val="0"/>
              </a:spcAft>
              <a:buNone/>
            </a:pPr>
            <a:r>
              <a:t/>
            </a:r>
            <a:endParaRPr sz="1500"/>
          </a:p>
          <a:p>
            <a:pPr indent="0" lvl="0" marL="0" rtl="0" algn="just">
              <a:lnSpc>
                <a:spcPct val="100000"/>
              </a:lnSpc>
              <a:spcBef>
                <a:spcPts val="1000"/>
              </a:spcBef>
              <a:spcAft>
                <a:spcPts val="0"/>
              </a:spcAft>
              <a:buNone/>
            </a:pPr>
            <a:r>
              <a:t/>
            </a:r>
            <a:endParaRPr sz="1500"/>
          </a:p>
          <a:p>
            <a:pPr indent="0" lvl="0" marL="0" rtl="0" algn="just">
              <a:lnSpc>
                <a:spcPct val="100000"/>
              </a:lnSpc>
              <a:spcBef>
                <a:spcPts val="1000"/>
              </a:spcBef>
              <a:spcAft>
                <a:spcPts val="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ctrTitle"/>
          </p:nvPr>
        </p:nvSpPr>
        <p:spPr>
          <a:xfrm>
            <a:off x="5349175" y="1964350"/>
            <a:ext cx="310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Exploration des </a:t>
            </a:r>
            <a:r>
              <a:rPr lang="en"/>
              <a:t>données</a:t>
            </a:r>
            <a:endParaRPr/>
          </a:p>
        </p:txBody>
      </p:sp>
      <p:sp>
        <p:nvSpPr>
          <p:cNvPr id="138" name="Google Shape;138;p18"/>
          <p:cNvSpPr txBox="1"/>
          <p:nvPr>
            <p:ph idx="1" type="subTitle"/>
          </p:nvPr>
        </p:nvSpPr>
        <p:spPr>
          <a:xfrm>
            <a:off x="5349175" y="3221054"/>
            <a:ext cx="310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9" name="Google Shape;139;p18"/>
          <p:cNvPicPr preferRelativeResize="0"/>
          <p:nvPr/>
        </p:nvPicPr>
        <p:blipFill rotWithShape="1">
          <a:blip r:embed="rId3">
            <a:alphaModFix/>
          </a:blip>
          <a:srcRect b="0" l="8436" r="8444" t="0"/>
          <a:stretch/>
        </p:blipFill>
        <p:spPr>
          <a:xfrm>
            <a:off x="2125100" y="448629"/>
            <a:ext cx="2708355" cy="3258307"/>
          </a:xfrm>
          <a:custGeom>
            <a:rect b="b" l="l" r="r" t="t"/>
            <a:pathLst>
              <a:path extrusionOk="0" h="19923" w="18313">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31358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Description du Dataset</a:t>
            </a:r>
            <a:endParaRPr b="1">
              <a:latin typeface="Dosis"/>
              <a:ea typeface="Dosis"/>
              <a:cs typeface="Dosis"/>
              <a:sym typeface="Dosis"/>
            </a:endParaRPr>
          </a:p>
        </p:txBody>
      </p:sp>
      <p:sp>
        <p:nvSpPr>
          <p:cNvPr id="145" name="Google Shape;145;p19"/>
          <p:cNvSpPr txBox="1"/>
          <p:nvPr>
            <p:ph idx="1" type="body"/>
          </p:nvPr>
        </p:nvSpPr>
        <p:spPr>
          <a:xfrm>
            <a:off x="165475" y="630525"/>
            <a:ext cx="8593200" cy="4447800"/>
          </a:xfrm>
          <a:prstGeom prst="rect">
            <a:avLst/>
          </a:prstGeom>
          <a:solidFill>
            <a:srgbClr val="FBFBFB">
              <a:alpha val="85060"/>
            </a:srgbClr>
          </a:solidFill>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600"/>
              <a:t>Base de données Kaggle (</a:t>
            </a:r>
            <a:r>
              <a:rPr b="1" i="1" lang="en" sz="1500">
                <a:solidFill>
                  <a:srgbClr val="6AA84F"/>
                </a:solidFill>
              </a:rPr>
              <a:t>new-plant-disease-dataset</a:t>
            </a:r>
            <a:r>
              <a:rPr lang="en" sz="1600"/>
              <a:t>) contenant près de </a:t>
            </a:r>
            <a:r>
              <a:rPr b="1" lang="en" sz="1600"/>
              <a:t>90K</a:t>
            </a:r>
            <a:r>
              <a:rPr lang="en" sz="1600"/>
              <a:t> images de plantes labellisées en fonction de l'espèce de la plante et du type maladie: </a:t>
            </a:r>
            <a:endParaRPr sz="1600"/>
          </a:p>
          <a:p>
            <a:pPr indent="-317500" lvl="2" marL="1371600" rtl="0" algn="just">
              <a:spcBef>
                <a:spcPts val="0"/>
              </a:spcBef>
              <a:spcAft>
                <a:spcPts val="0"/>
              </a:spcAft>
              <a:buSzPts val="1400"/>
              <a:buChar char="■"/>
            </a:pPr>
            <a:r>
              <a:rPr lang="en" sz="1400"/>
              <a:t>Echantillon d’entrainement (TRAIN) - 70K images</a:t>
            </a:r>
            <a:endParaRPr sz="1400"/>
          </a:p>
          <a:p>
            <a:pPr indent="-317500" lvl="2" marL="1371600" rtl="0" algn="just">
              <a:spcBef>
                <a:spcPts val="0"/>
              </a:spcBef>
              <a:spcAft>
                <a:spcPts val="0"/>
              </a:spcAft>
              <a:buSzPts val="1400"/>
              <a:buChar char="■"/>
            </a:pPr>
            <a:r>
              <a:rPr lang="en" sz="1400"/>
              <a:t>Echantillon de Test (VALID) - 18K images</a:t>
            </a:r>
            <a:endParaRPr sz="1400"/>
          </a:p>
          <a:p>
            <a:pPr indent="0" lvl="0" marL="1371600" rtl="0" algn="just">
              <a:spcBef>
                <a:spcPts val="0"/>
              </a:spcBef>
              <a:spcAft>
                <a:spcPts val="0"/>
              </a:spcAft>
              <a:buNone/>
            </a:pPr>
            <a:r>
              <a:t/>
            </a:r>
            <a:endParaRPr sz="1400"/>
          </a:p>
          <a:p>
            <a:pPr indent="-330200" lvl="0" marL="457200" rtl="0" algn="l">
              <a:spcBef>
                <a:spcPts val="0"/>
              </a:spcBef>
              <a:spcAft>
                <a:spcPts val="0"/>
              </a:spcAft>
              <a:buSzPts val="1600"/>
              <a:buChar char="●"/>
            </a:pPr>
            <a:r>
              <a:rPr lang="en" sz="1600"/>
              <a:t> </a:t>
            </a:r>
            <a:r>
              <a:rPr b="1" lang="en" sz="1600"/>
              <a:t>14 espèces de plantes</a:t>
            </a:r>
            <a:r>
              <a:rPr lang="en" sz="1600"/>
              <a:t> sont </a:t>
            </a:r>
            <a:r>
              <a:rPr lang="en" sz="1600"/>
              <a:t>représentées</a:t>
            </a:r>
            <a:r>
              <a:rPr lang="en"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b="1" lang="en" sz="1600" u="sng"/>
              <a:t>Données</a:t>
            </a:r>
            <a:r>
              <a:rPr b="1" lang="en" sz="1600" u="sng"/>
              <a:t> </a:t>
            </a:r>
            <a:r>
              <a:rPr b="1" lang="en" sz="1600" u="sng"/>
              <a:t>déséquilibrées:</a:t>
            </a:r>
            <a:r>
              <a:rPr b="1" lang="en" sz="1600" u="sng"/>
              <a:t> </a:t>
            </a:r>
            <a:r>
              <a:rPr lang="en" sz="1600"/>
              <a:t>aussi bien au niveau  “</a:t>
            </a:r>
            <a:r>
              <a:rPr lang="en" sz="1600"/>
              <a:t>espèce”</a:t>
            </a:r>
            <a:r>
              <a:rPr lang="en" sz="1600"/>
              <a:t> de la plante que des “maladies” </a:t>
            </a:r>
            <a:endParaRPr sz="1600"/>
          </a:p>
        </p:txBody>
      </p:sp>
      <p:sp>
        <p:nvSpPr>
          <p:cNvPr id="146" name="Google Shape;146;p1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47" name="Google Shape;147;p19"/>
          <p:cNvPicPr preferRelativeResize="0"/>
          <p:nvPr/>
        </p:nvPicPr>
        <p:blipFill>
          <a:blip r:embed="rId3">
            <a:alphaModFix/>
          </a:blip>
          <a:stretch>
            <a:fillRect/>
          </a:stretch>
        </p:blipFill>
        <p:spPr>
          <a:xfrm>
            <a:off x="540625" y="2205475"/>
            <a:ext cx="5009624" cy="3035500"/>
          </a:xfrm>
          <a:prstGeom prst="rect">
            <a:avLst/>
          </a:prstGeom>
          <a:noFill/>
          <a:ln>
            <a:noFill/>
          </a:ln>
        </p:spPr>
      </p:pic>
      <p:sp>
        <p:nvSpPr>
          <p:cNvPr id="148" name="Google Shape;148;p19"/>
          <p:cNvSpPr txBox="1"/>
          <p:nvPr/>
        </p:nvSpPr>
        <p:spPr>
          <a:xfrm>
            <a:off x="6033975" y="2205475"/>
            <a:ext cx="2487900" cy="400200"/>
          </a:xfrm>
          <a:prstGeom prst="rect">
            <a:avLst/>
          </a:prstGeom>
          <a:solidFill>
            <a:srgbClr val="FBFBFB">
              <a:alpha val="850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49" name="Google Shape;149;p19"/>
          <p:cNvSpPr txBox="1"/>
          <p:nvPr/>
        </p:nvSpPr>
        <p:spPr>
          <a:xfrm>
            <a:off x="5797050" y="2402925"/>
            <a:ext cx="2596500" cy="1092900"/>
          </a:xfrm>
          <a:prstGeom prst="rect">
            <a:avLst/>
          </a:prstGeom>
          <a:solidFill>
            <a:srgbClr val="FBFBFB">
              <a:alpha val="850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6AA84F"/>
                </a:solidFill>
                <a:latin typeface="Pontano Sans"/>
                <a:ea typeface="Pontano Sans"/>
                <a:cs typeface="Pontano Sans"/>
                <a:sym typeface="Pontano Sans"/>
              </a:rPr>
              <a:t>Données</a:t>
            </a:r>
            <a:r>
              <a:rPr b="1" lang="en" sz="1700">
                <a:solidFill>
                  <a:srgbClr val="6AA84F"/>
                </a:solidFill>
                <a:latin typeface="Pontano Sans"/>
                <a:ea typeface="Pontano Sans"/>
                <a:cs typeface="Pontano Sans"/>
                <a:sym typeface="Pontano Sans"/>
              </a:rPr>
              <a:t> </a:t>
            </a:r>
            <a:r>
              <a:rPr b="1" lang="en" sz="1700">
                <a:solidFill>
                  <a:srgbClr val="6AA84F"/>
                </a:solidFill>
                <a:latin typeface="Pontano Sans"/>
                <a:ea typeface="Pontano Sans"/>
                <a:cs typeface="Pontano Sans"/>
                <a:sym typeface="Pontano Sans"/>
              </a:rPr>
              <a:t>déséquilibrées</a:t>
            </a:r>
            <a:r>
              <a:rPr b="1" lang="en">
                <a:solidFill>
                  <a:srgbClr val="6AA84F"/>
                </a:solidFill>
                <a:latin typeface="Pontano Sans"/>
                <a:ea typeface="Pontano Sans"/>
                <a:cs typeface="Pontano Sans"/>
                <a:sym typeface="Pontano Sans"/>
              </a:rPr>
              <a:t> </a:t>
            </a:r>
            <a:endParaRPr>
              <a:latin typeface="Pontano Sans"/>
              <a:ea typeface="Pontano Sans"/>
              <a:cs typeface="Pontano Sans"/>
              <a:sym typeface="Pontano Sans"/>
            </a:endParaRPr>
          </a:p>
          <a:p>
            <a:pPr indent="0" lvl="0" marL="0" rtl="0" algn="l">
              <a:spcBef>
                <a:spcPts val="0"/>
              </a:spcBef>
              <a:spcAft>
                <a:spcPts val="0"/>
              </a:spcAft>
              <a:buNone/>
            </a:pPr>
            <a:r>
              <a:rPr lang="en">
                <a:latin typeface="Pontano Sans"/>
                <a:ea typeface="Pontano Sans"/>
                <a:cs typeface="Pontano Sans"/>
                <a:sym typeface="Pontano Sans"/>
              </a:rPr>
              <a:t> La </a:t>
            </a:r>
            <a:r>
              <a:rPr lang="en">
                <a:latin typeface="Pontano Sans"/>
                <a:ea typeface="Pontano Sans"/>
                <a:cs typeface="Pontano Sans"/>
                <a:sym typeface="Pontano Sans"/>
              </a:rPr>
              <a:t>catégorie</a:t>
            </a:r>
            <a:r>
              <a:rPr lang="en">
                <a:latin typeface="Pontano Sans"/>
                <a:ea typeface="Pontano Sans"/>
                <a:cs typeface="Pontano Sans"/>
                <a:sym typeface="Pontano Sans"/>
              </a:rPr>
              <a:t> “Tomato” contient plus de 3 fois plus d’images que les autres </a:t>
            </a:r>
            <a:r>
              <a:rPr lang="en">
                <a:latin typeface="Pontano Sans"/>
                <a:ea typeface="Pontano Sans"/>
                <a:cs typeface="Pontano Sans"/>
                <a:sym typeface="Pontano Sans"/>
              </a:rPr>
              <a:t>espèces</a:t>
            </a:r>
            <a:r>
              <a:rPr lang="en">
                <a:latin typeface="Pontano Sans"/>
                <a:ea typeface="Pontano Sans"/>
                <a:cs typeface="Pontano Sans"/>
                <a:sym typeface="Pontano Sans"/>
              </a:rPr>
              <a:t>.</a:t>
            </a:r>
            <a:endParaRPr>
              <a:latin typeface="Pontano Sans"/>
              <a:ea typeface="Pontano Sans"/>
              <a:cs typeface="Pontano Sans"/>
              <a:sym typeface="Pontan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31358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Description du Dataset</a:t>
            </a:r>
            <a:endParaRPr b="1">
              <a:latin typeface="Dosis"/>
              <a:ea typeface="Dosis"/>
              <a:cs typeface="Dosis"/>
              <a:sym typeface="Dosis"/>
            </a:endParaRPr>
          </a:p>
        </p:txBody>
      </p:sp>
      <p:sp>
        <p:nvSpPr>
          <p:cNvPr id="155" name="Google Shape;155;p20"/>
          <p:cNvSpPr txBox="1"/>
          <p:nvPr>
            <p:ph idx="1" type="body"/>
          </p:nvPr>
        </p:nvSpPr>
        <p:spPr>
          <a:xfrm>
            <a:off x="165475" y="630525"/>
            <a:ext cx="8593200" cy="4447800"/>
          </a:xfrm>
          <a:prstGeom prst="rect">
            <a:avLst/>
          </a:prstGeom>
          <a:solidFill>
            <a:srgbClr val="FBFBFB">
              <a:alpha val="85060"/>
            </a:srgbClr>
          </a:solidFill>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a:t>La base de </a:t>
            </a:r>
            <a:r>
              <a:rPr lang="en" sz="1400"/>
              <a:t>données</a:t>
            </a:r>
            <a:r>
              <a:rPr lang="en" sz="1400"/>
              <a:t> c</a:t>
            </a:r>
            <a:r>
              <a:rPr lang="en" sz="1400"/>
              <a:t>ontient des photos de </a:t>
            </a:r>
            <a:r>
              <a:rPr b="1" lang="en" sz="1400"/>
              <a:t>20 types de maladies</a:t>
            </a:r>
            <a:r>
              <a:rPr lang="en" sz="1400"/>
              <a:t> différentes observées sur les 14 espèces de plantes. Seulement 5 types de maladie peuvent être communs à plusieurs espèces de plantes </a:t>
            </a:r>
            <a:endParaRPr sz="900">
              <a:solidFill>
                <a:srgbClr val="000000"/>
              </a:solidFill>
              <a:latin typeface="Arial"/>
              <a:ea typeface="Arial"/>
              <a:cs typeface="Arial"/>
              <a:sym typeface="Arial"/>
            </a:endParaRPr>
          </a:p>
          <a:p>
            <a:pPr indent="-317500" lvl="0" marL="457200" rtl="0" algn="just">
              <a:spcBef>
                <a:spcPts val="1000"/>
              </a:spcBef>
              <a:spcAft>
                <a:spcPts val="0"/>
              </a:spcAft>
              <a:buSzPts val="1400"/>
              <a:buChar char="●"/>
            </a:pPr>
            <a:r>
              <a:rPr b="1" lang="en" sz="1400"/>
              <a:t>Déséquilibre</a:t>
            </a:r>
            <a:r>
              <a:rPr lang="en" sz="1400"/>
              <a:t> des </a:t>
            </a:r>
            <a:r>
              <a:rPr lang="en" sz="1400"/>
              <a:t>données</a:t>
            </a:r>
            <a:r>
              <a:rPr lang="en" sz="1400"/>
              <a:t> aussi bien au niveau </a:t>
            </a:r>
            <a:r>
              <a:rPr lang="en" sz="1400"/>
              <a:t>espèces</a:t>
            </a:r>
            <a:r>
              <a:rPr lang="en" sz="1400"/>
              <a:t> mais au niveau de la </a:t>
            </a:r>
            <a:r>
              <a:rPr b="1" lang="en" sz="1400"/>
              <a:t>répartition</a:t>
            </a:r>
            <a:r>
              <a:rPr b="1" lang="en" sz="1400"/>
              <a:t> malade/Saine</a:t>
            </a:r>
            <a:endParaRPr b="1" sz="14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56" name="Google Shape;156;p2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57" name="Google Shape;157;p20"/>
          <p:cNvPicPr preferRelativeResize="0"/>
          <p:nvPr/>
        </p:nvPicPr>
        <p:blipFill>
          <a:blip r:embed="rId3">
            <a:alphaModFix/>
          </a:blip>
          <a:stretch>
            <a:fillRect/>
          </a:stretch>
        </p:blipFill>
        <p:spPr>
          <a:xfrm>
            <a:off x="447200" y="1700024"/>
            <a:ext cx="5083300" cy="3065175"/>
          </a:xfrm>
          <a:prstGeom prst="rect">
            <a:avLst/>
          </a:prstGeom>
          <a:noFill/>
          <a:ln>
            <a:noFill/>
          </a:ln>
        </p:spPr>
      </p:pic>
      <p:sp>
        <p:nvSpPr>
          <p:cNvPr id="158" name="Google Shape;158;p20"/>
          <p:cNvSpPr txBox="1"/>
          <p:nvPr/>
        </p:nvSpPr>
        <p:spPr>
          <a:xfrm>
            <a:off x="6162325" y="1700025"/>
            <a:ext cx="2399100" cy="400200"/>
          </a:xfrm>
          <a:prstGeom prst="rect">
            <a:avLst/>
          </a:prstGeom>
          <a:solidFill>
            <a:srgbClr val="FBFBFB">
              <a:alpha val="850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59" name="Google Shape;159;p20"/>
          <p:cNvSpPr txBox="1"/>
          <p:nvPr/>
        </p:nvSpPr>
        <p:spPr>
          <a:xfrm>
            <a:off x="5599575" y="1567150"/>
            <a:ext cx="3030600" cy="3042600"/>
          </a:xfrm>
          <a:prstGeom prst="rect">
            <a:avLst/>
          </a:prstGeom>
          <a:solidFill>
            <a:srgbClr val="FBFBFB">
              <a:alpha val="85060"/>
            </a:srgbClr>
          </a:solidFill>
          <a:ln>
            <a:noFill/>
          </a:ln>
        </p:spPr>
        <p:txBody>
          <a:bodyPr anchorCtr="0" anchor="t" bIns="91425" lIns="91425" spcFirstLastPara="1" rIns="91425" wrap="square" tIns="91425">
            <a:spAutoFit/>
          </a:bodyPr>
          <a:lstStyle/>
          <a:p>
            <a:pPr indent="-292100" lvl="0" marL="457200" rtl="0" algn="just">
              <a:spcBef>
                <a:spcPts val="1000"/>
              </a:spcBef>
              <a:spcAft>
                <a:spcPts val="0"/>
              </a:spcAft>
              <a:buClr>
                <a:schemeClr val="accent1"/>
              </a:buClr>
              <a:buSzPts val="1000"/>
              <a:buFont typeface="Pontano Sans"/>
              <a:buChar char="●"/>
            </a:pPr>
            <a:r>
              <a:rPr lang="en" sz="1300">
                <a:solidFill>
                  <a:schemeClr val="dk1"/>
                </a:solidFill>
                <a:latin typeface="Pontano Sans"/>
                <a:ea typeface="Pontano Sans"/>
                <a:cs typeface="Pontano Sans"/>
                <a:sym typeface="Pontano Sans"/>
              </a:rPr>
              <a:t>Certaines espèces ne présentent que des photos “Malade” : (Orange-Squash)</a:t>
            </a:r>
            <a:endParaRPr sz="1300">
              <a:solidFill>
                <a:schemeClr val="dk1"/>
              </a:solidFill>
              <a:latin typeface="Pontano Sans"/>
              <a:ea typeface="Pontano Sans"/>
              <a:cs typeface="Pontano Sans"/>
              <a:sym typeface="Pontano Sans"/>
            </a:endParaRPr>
          </a:p>
          <a:p>
            <a:pPr indent="-292100" lvl="0" marL="457200" rtl="0" algn="just">
              <a:spcBef>
                <a:spcPts val="1000"/>
              </a:spcBef>
              <a:spcAft>
                <a:spcPts val="0"/>
              </a:spcAft>
              <a:buClr>
                <a:schemeClr val="accent1"/>
              </a:buClr>
              <a:buSzPts val="1000"/>
              <a:buFont typeface="Pontano Sans"/>
              <a:buChar char="●"/>
            </a:pPr>
            <a:r>
              <a:rPr lang="en" sz="1300">
                <a:solidFill>
                  <a:schemeClr val="dk1"/>
                </a:solidFill>
                <a:latin typeface="Pontano Sans"/>
                <a:ea typeface="Pontano Sans"/>
                <a:cs typeface="Pontano Sans"/>
                <a:sym typeface="Pontano Sans"/>
              </a:rPr>
              <a:t>Certaines espèces ne présentent que des photos “Saine” : (Blueberry - Raspberry - Soybean)</a:t>
            </a:r>
            <a:endParaRPr sz="1300">
              <a:solidFill>
                <a:schemeClr val="dk1"/>
              </a:solidFill>
              <a:latin typeface="Pontano Sans"/>
              <a:ea typeface="Pontano Sans"/>
              <a:cs typeface="Pontano Sans"/>
              <a:sym typeface="Pontano Sans"/>
            </a:endParaRPr>
          </a:p>
          <a:p>
            <a:pPr indent="0" lvl="0" marL="457200" rtl="0" algn="just">
              <a:spcBef>
                <a:spcPts val="1000"/>
              </a:spcBef>
              <a:spcAft>
                <a:spcPts val="0"/>
              </a:spcAft>
              <a:buNone/>
            </a:pPr>
            <a:r>
              <a:t/>
            </a:r>
            <a:endParaRPr sz="1300">
              <a:solidFill>
                <a:schemeClr val="dk1"/>
              </a:solidFill>
              <a:latin typeface="Pontano Sans"/>
              <a:ea typeface="Pontano Sans"/>
              <a:cs typeface="Pontano Sans"/>
              <a:sym typeface="Pontano Sans"/>
            </a:endParaRPr>
          </a:p>
          <a:p>
            <a:pPr indent="-292100" lvl="0" marL="457200" rtl="0" algn="just">
              <a:spcBef>
                <a:spcPts val="0"/>
              </a:spcBef>
              <a:spcAft>
                <a:spcPts val="0"/>
              </a:spcAft>
              <a:buClr>
                <a:schemeClr val="accent1"/>
              </a:buClr>
              <a:buSzPts val="1000"/>
              <a:buFont typeface="Pontano Sans"/>
              <a:buChar char="●"/>
            </a:pPr>
            <a:r>
              <a:rPr lang="en" sz="1300">
                <a:solidFill>
                  <a:schemeClr val="dk1"/>
                </a:solidFill>
                <a:latin typeface="Pontano Sans"/>
                <a:ea typeface="Pontano Sans"/>
                <a:cs typeface="Pontano Sans"/>
                <a:sym typeface="Pontano Sans"/>
              </a:rPr>
              <a:t>L'espèce “Tomato” contient 9 types de maladies différentes,  quant aux autres espèces, elles contiennent entre 1 et 3 types de maladies.</a:t>
            </a:r>
            <a:endParaRPr sz="1300">
              <a:solidFill>
                <a:schemeClr val="dk1"/>
              </a:solidFill>
              <a:latin typeface="Pontano Sans"/>
              <a:ea typeface="Pontano Sans"/>
              <a:cs typeface="Pontano Sans"/>
              <a:sym typeface="Pontano Sans"/>
            </a:endParaRPr>
          </a:p>
          <a:p>
            <a:pPr indent="0" lvl="0" marL="457200" rtl="0" algn="just">
              <a:spcBef>
                <a:spcPts val="0"/>
              </a:spcBef>
              <a:spcAft>
                <a:spcPts val="0"/>
              </a:spcAft>
              <a:buNone/>
            </a:pPr>
            <a:r>
              <a:t/>
            </a:r>
            <a:endParaRPr sz="1300">
              <a:solidFill>
                <a:schemeClr val="dk1"/>
              </a:solidFill>
              <a:latin typeface="Pontano Sans"/>
              <a:ea typeface="Pontano Sans"/>
              <a:cs typeface="Pontano Sans"/>
              <a:sym typeface="Pontan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35825" y="-60375"/>
            <a:ext cx="64734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Data Visualisation</a:t>
            </a:r>
            <a:endParaRPr b="1">
              <a:latin typeface="Dosis"/>
              <a:ea typeface="Dosis"/>
              <a:cs typeface="Dosis"/>
              <a:sym typeface="Dosis"/>
            </a:endParaRPr>
          </a:p>
        </p:txBody>
      </p:sp>
      <p:sp>
        <p:nvSpPr>
          <p:cNvPr id="165" name="Google Shape;165;p21"/>
          <p:cNvSpPr txBox="1"/>
          <p:nvPr>
            <p:ph idx="1" type="body"/>
          </p:nvPr>
        </p:nvSpPr>
        <p:spPr>
          <a:xfrm>
            <a:off x="5170400" y="695650"/>
            <a:ext cx="3855300" cy="4447800"/>
          </a:xfrm>
          <a:prstGeom prst="rect">
            <a:avLst/>
          </a:prstGeom>
          <a:solidFill>
            <a:srgbClr val="FBFBFB">
              <a:alpha val="85060"/>
            </a:srgbClr>
          </a:solidFill>
        </p:spPr>
        <p:txBody>
          <a:bodyPr anchorCtr="0" anchor="t" bIns="91425" lIns="91425" spcFirstLastPara="1" rIns="91425" wrap="square" tIns="91425">
            <a:noAutofit/>
          </a:bodyPr>
          <a:lstStyle/>
          <a:p>
            <a:pPr indent="0" lvl="0" marL="0" rtl="0" algn="just">
              <a:spcBef>
                <a:spcPts val="0"/>
              </a:spcBef>
              <a:spcAft>
                <a:spcPts val="0"/>
              </a:spcAft>
              <a:buNone/>
            </a:pPr>
            <a:r>
              <a:rPr lang="en" sz="1500"/>
              <a:t>Les images de notre dataset:</a:t>
            </a:r>
            <a:endParaRPr sz="1500"/>
          </a:p>
          <a:p>
            <a:pPr indent="-323850" lvl="0" marL="457200" rtl="0" algn="just">
              <a:spcBef>
                <a:spcPts val="1000"/>
              </a:spcBef>
              <a:spcAft>
                <a:spcPts val="0"/>
              </a:spcAft>
              <a:buSzPts val="1500"/>
              <a:buChar char="-"/>
            </a:pPr>
            <a:r>
              <a:rPr b="1" lang="en" sz="1500"/>
              <a:t>format  unique </a:t>
            </a:r>
            <a:r>
              <a:rPr lang="en" sz="1500"/>
              <a:t>( 256,256,3)</a:t>
            </a:r>
            <a:endParaRPr sz="1500"/>
          </a:p>
          <a:p>
            <a:pPr indent="-323850" lvl="0" marL="457200" rtl="0" algn="just">
              <a:spcBef>
                <a:spcPts val="1000"/>
              </a:spcBef>
              <a:spcAft>
                <a:spcPts val="0"/>
              </a:spcAft>
              <a:buSzPts val="1500"/>
              <a:buChar char="-"/>
            </a:pPr>
            <a:r>
              <a:rPr b="1" lang="en" sz="1500"/>
              <a:t>Set-up identique: </a:t>
            </a:r>
            <a:r>
              <a:rPr lang="en" sz="1400"/>
              <a:t>une feuille de la plante centree et posee sur un support de couleur homogene (gris, rose, beige, noir, etc)</a:t>
            </a:r>
            <a:r>
              <a:rPr lang="en"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0" marL="457200" rtl="0" algn="just">
              <a:spcBef>
                <a:spcPts val="1000"/>
              </a:spcBef>
              <a:spcAft>
                <a:spcPts val="0"/>
              </a:spcAft>
              <a:buClr>
                <a:srgbClr val="000000"/>
              </a:buClr>
              <a:buSzPts val="1000"/>
              <a:buFont typeface="Arial"/>
              <a:buChar char="-"/>
            </a:pPr>
            <a:r>
              <a:rPr lang="en" sz="1500"/>
              <a:t>Diversité</a:t>
            </a:r>
            <a:r>
              <a:rPr lang="en" sz="1500"/>
              <a:t> de </a:t>
            </a:r>
            <a:r>
              <a:rPr lang="en" sz="1500"/>
              <a:t>qualité</a:t>
            </a:r>
            <a:r>
              <a:rPr lang="en" sz="1500"/>
              <a:t> entre les photos (Photos surexposées ou sous-exposées, photo avec ombre de la feuille, Photos floues, etc.)</a:t>
            </a:r>
            <a:endParaRPr sz="1000">
              <a:solidFill>
                <a:srgbClr val="000000"/>
              </a:solidFill>
              <a:latin typeface="Arial"/>
              <a:ea typeface="Arial"/>
              <a:cs typeface="Arial"/>
              <a:sym typeface="Arial"/>
            </a:endParaRPr>
          </a:p>
          <a:p>
            <a:pPr indent="0" lvl="0" marL="0" rtl="0" algn="just">
              <a:spcBef>
                <a:spcPts val="0"/>
              </a:spcBef>
              <a:spcAft>
                <a:spcPts val="0"/>
              </a:spcAft>
              <a:buNone/>
            </a:pPr>
            <a:r>
              <a:t/>
            </a:r>
            <a:endParaRPr sz="1000">
              <a:solidFill>
                <a:srgbClr val="000000"/>
              </a:solidFill>
              <a:latin typeface="Arial"/>
              <a:ea typeface="Arial"/>
              <a:cs typeface="Arial"/>
              <a:sym typeface="Arial"/>
            </a:endParaRPr>
          </a:p>
          <a:p>
            <a:pPr indent="0" lvl="0" marL="0" rtl="0" algn="just">
              <a:spcBef>
                <a:spcPts val="0"/>
              </a:spcBef>
              <a:spcAft>
                <a:spcPts val="0"/>
              </a:spcAft>
              <a:buNone/>
            </a:pPr>
            <a:r>
              <a:t/>
            </a:r>
            <a:endParaRPr sz="1000">
              <a:solidFill>
                <a:srgbClr val="000000"/>
              </a:solidFill>
              <a:latin typeface="Arial"/>
              <a:ea typeface="Arial"/>
              <a:cs typeface="Arial"/>
              <a:sym typeface="Arial"/>
            </a:endParaRPr>
          </a:p>
          <a:p>
            <a:pPr indent="0" lvl="0" marL="0" rtl="0" algn="just">
              <a:spcBef>
                <a:spcPts val="0"/>
              </a:spcBef>
              <a:spcAft>
                <a:spcPts val="0"/>
              </a:spcAft>
              <a:buNone/>
            </a:pPr>
            <a:r>
              <a:t/>
            </a:r>
            <a:endParaRPr sz="1000">
              <a:solidFill>
                <a:srgbClr val="000000"/>
              </a:solidFill>
              <a:latin typeface="Arial"/>
              <a:ea typeface="Arial"/>
              <a:cs typeface="Arial"/>
              <a:sym typeface="Arial"/>
            </a:endParaRPr>
          </a:p>
          <a:p>
            <a:pPr indent="0" lvl="0" marL="0" rtl="0" algn="just">
              <a:spcBef>
                <a:spcPts val="0"/>
              </a:spcBef>
              <a:spcAft>
                <a:spcPts val="0"/>
              </a:spcAft>
              <a:buNone/>
            </a:pPr>
            <a:r>
              <a:t/>
            </a:r>
            <a:endParaRPr sz="1000">
              <a:solidFill>
                <a:srgbClr val="000000"/>
              </a:solidFill>
              <a:latin typeface="Arial"/>
              <a:ea typeface="Arial"/>
              <a:cs typeface="Arial"/>
              <a:sym typeface="Arial"/>
            </a:endParaRPr>
          </a:p>
        </p:txBody>
      </p:sp>
      <p:sp>
        <p:nvSpPr>
          <p:cNvPr id="166" name="Google Shape;166;p2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7" name="Google Shape;167;p21"/>
          <p:cNvSpPr/>
          <p:nvPr/>
        </p:nvSpPr>
        <p:spPr>
          <a:xfrm>
            <a:off x="148525" y="925600"/>
            <a:ext cx="4972500" cy="349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1"/>
          <p:cNvPicPr preferRelativeResize="0"/>
          <p:nvPr/>
        </p:nvPicPr>
        <p:blipFill>
          <a:blip r:embed="rId3">
            <a:alphaModFix/>
          </a:blip>
          <a:stretch>
            <a:fillRect/>
          </a:stretch>
        </p:blipFill>
        <p:spPr>
          <a:xfrm>
            <a:off x="190350" y="911275"/>
            <a:ext cx="4930576" cy="349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ctrTitle"/>
          </p:nvPr>
        </p:nvSpPr>
        <p:spPr>
          <a:xfrm>
            <a:off x="5349175" y="1964350"/>
            <a:ext cx="310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Modelisation</a:t>
            </a:r>
            <a:endParaRPr/>
          </a:p>
        </p:txBody>
      </p:sp>
      <p:pic>
        <p:nvPicPr>
          <p:cNvPr id="174" name="Google Shape;174;p22"/>
          <p:cNvPicPr preferRelativeResize="0"/>
          <p:nvPr/>
        </p:nvPicPr>
        <p:blipFill rotWithShape="1">
          <a:blip r:embed="rId3">
            <a:alphaModFix/>
          </a:blip>
          <a:srcRect b="0" l="8436" r="8444" t="0"/>
          <a:stretch/>
        </p:blipFill>
        <p:spPr>
          <a:xfrm>
            <a:off x="2125100" y="448629"/>
            <a:ext cx="2708355" cy="3258307"/>
          </a:xfrm>
          <a:custGeom>
            <a:rect b="b" l="l" r="r" t="t"/>
            <a:pathLst>
              <a:path extrusionOk="0" h="19923" w="18313">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